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sldIdLst>
    <p:sldId id="257" r:id="rId2"/>
    <p:sldId id="405" r:id="rId3"/>
    <p:sldId id="338" r:id="rId4"/>
    <p:sldId id="343" r:id="rId5"/>
    <p:sldId id="339" r:id="rId6"/>
    <p:sldId id="340" r:id="rId7"/>
    <p:sldId id="341" r:id="rId8"/>
    <p:sldId id="342" r:id="rId9"/>
    <p:sldId id="258" r:id="rId10"/>
    <p:sldId id="259" r:id="rId11"/>
    <p:sldId id="344" r:id="rId12"/>
    <p:sldId id="345" r:id="rId13"/>
    <p:sldId id="346" r:id="rId14"/>
    <p:sldId id="347" r:id="rId15"/>
    <p:sldId id="262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>
        <p:scale>
          <a:sx n="40" d="100"/>
          <a:sy n="40" d="100"/>
        </p:scale>
        <p:origin x="123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C33E9-E9FA-4863-BAB0-8A11973275EA}" type="doc">
      <dgm:prSet loTypeId="urn:diagrams.loki3.com/BracketList+Icon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5DC9D-57EA-4639-978D-D2577D8DD44E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Pengertian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pengabdian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620DEE8C-D898-4C38-A1D8-3ABBAFD2CA03}" type="parTrans" cxnId="{9D23488A-FC4E-43A9-BE09-D89BB81B4157}">
      <dgm:prSet/>
      <dgm:spPr/>
      <dgm:t>
        <a:bodyPr/>
        <a:lstStyle/>
        <a:p>
          <a:endParaRPr lang="en-US"/>
        </a:p>
      </dgm:t>
    </dgm:pt>
    <dgm:pt modelId="{F923B577-60B0-4499-BF95-6F478476119F}" type="sibTrans" cxnId="{9D23488A-FC4E-43A9-BE09-D89BB81B4157}">
      <dgm:prSet/>
      <dgm:spPr/>
      <dgm:t>
        <a:bodyPr/>
        <a:lstStyle/>
        <a:p>
          <a:endParaRPr lang="en-US"/>
        </a:p>
      </dgm:t>
    </dgm:pt>
    <dgm:pt modelId="{3505EC71-4D7F-41B0-979C-26BF4A1351A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Pendanaan</a:t>
          </a:r>
          <a:r>
            <a:rPr lang="en-US" dirty="0"/>
            <a:t> </a:t>
          </a:r>
          <a:r>
            <a:rPr lang="en-US" dirty="0" err="1"/>
            <a:t>terbatas</a:t>
          </a:r>
          <a:endParaRPr lang="en-US" dirty="0"/>
        </a:p>
      </dgm:t>
    </dgm:pt>
    <dgm:pt modelId="{32C93288-1E2A-4F00-ADD3-EA12B3AD1438}" type="parTrans" cxnId="{BABC6801-3347-4790-A872-2648F6BC1969}">
      <dgm:prSet/>
      <dgm:spPr/>
      <dgm:t>
        <a:bodyPr/>
        <a:lstStyle/>
        <a:p>
          <a:endParaRPr lang="en-US"/>
        </a:p>
      </dgm:t>
    </dgm:pt>
    <dgm:pt modelId="{F3A4665E-906F-4209-8210-CF1EDFFB008A}" type="sibTrans" cxnId="{BABC6801-3347-4790-A872-2648F6BC1969}">
      <dgm:prSet/>
      <dgm:spPr/>
      <dgm:t>
        <a:bodyPr/>
        <a:lstStyle/>
        <a:p>
          <a:endParaRPr lang="en-US"/>
        </a:p>
      </dgm:t>
    </dgm:pt>
    <dgm:pt modelId="{561E4879-8621-4518-9339-F2C2AB693D59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Insentif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kum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kecil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09D3D57-F592-4793-A0A8-6C14DDB5FD98}" type="parTrans" cxnId="{ADF95972-B89F-45D2-8CA4-8F77E9608452}">
      <dgm:prSet/>
      <dgm:spPr/>
      <dgm:t>
        <a:bodyPr/>
        <a:lstStyle/>
        <a:p>
          <a:endParaRPr lang="en-US"/>
        </a:p>
      </dgm:t>
    </dgm:pt>
    <dgm:pt modelId="{E049CC0F-737A-43B7-ACE0-49E5E94DC94A}" type="sibTrans" cxnId="{ADF95972-B89F-45D2-8CA4-8F77E9608452}">
      <dgm:prSet/>
      <dgm:spPr/>
      <dgm:t>
        <a:bodyPr/>
        <a:lstStyle/>
        <a:p>
          <a:endParaRPr lang="en-US"/>
        </a:p>
      </dgm:t>
    </dgm:pt>
    <dgm:pt modelId="{0F2DC831-2388-4FE8-89AD-E9154C2DB03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Sekedar</a:t>
          </a:r>
          <a:r>
            <a:rPr lang="en-US" dirty="0"/>
            <a:t> </a:t>
          </a:r>
          <a:r>
            <a:rPr lang="en-US" dirty="0" err="1"/>
            <a:t>menggugurkan</a:t>
          </a:r>
          <a:r>
            <a:rPr lang="en-US" dirty="0"/>
            <a:t> </a:t>
          </a:r>
          <a:r>
            <a:rPr lang="en-US" dirty="0" err="1"/>
            <a:t>kewajiban</a:t>
          </a:r>
          <a:endParaRPr lang="en-US" dirty="0"/>
        </a:p>
      </dgm:t>
    </dgm:pt>
    <dgm:pt modelId="{451A0915-B6DA-4F48-8E94-4B9BDEAEAF4C}" type="parTrans" cxnId="{8066D34C-61CC-4317-B52C-D240D1358337}">
      <dgm:prSet/>
      <dgm:spPr/>
      <dgm:t>
        <a:bodyPr/>
        <a:lstStyle/>
        <a:p>
          <a:endParaRPr lang="en-US"/>
        </a:p>
      </dgm:t>
    </dgm:pt>
    <dgm:pt modelId="{1CDEAA1D-F0E9-489A-9B0F-45BD9EDA5E4F}" type="sibTrans" cxnId="{8066D34C-61CC-4317-B52C-D240D1358337}">
      <dgm:prSet/>
      <dgm:spPr/>
      <dgm:t>
        <a:bodyPr/>
        <a:lstStyle/>
        <a:p>
          <a:endParaRPr lang="en-US"/>
        </a:p>
      </dgm:t>
    </dgm:pt>
    <dgm:pt modelId="{7B8F1106-8097-4430-86C3-0863FEC9BA45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Pendanaan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yang </a:t>
          </a:r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tersedia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89815EAF-DB7C-4A40-828E-D2FC03EEC7A6}" type="parTrans" cxnId="{A579A699-C39D-4D81-ADB5-E3A680475D77}">
      <dgm:prSet/>
      <dgm:spPr/>
      <dgm:t>
        <a:bodyPr/>
        <a:lstStyle/>
        <a:p>
          <a:endParaRPr lang="en-US"/>
        </a:p>
      </dgm:t>
    </dgm:pt>
    <dgm:pt modelId="{08DA35BD-904B-429F-919D-087074607371}" type="sibTrans" cxnId="{A579A699-C39D-4D81-ADB5-E3A680475D77}">
      <dgm:prSet/>
      <dgm:spPr/>
      <dgm:t>
        <a:bodyPr/>
        <a:lstStyle/>
        <a:p>
          <a:endParaRPr lang="en-US"/>
        </a:p>
      </dgm:t>
    </dgm:pt>
    <dgm:pt modelId="{8935E117-8CEE-46C1-9973-7DD72A6BE653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Kegiatan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tanpa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dirty="0" err="1">
              <a:solidFill>
                <a:schemeClr val="accent1">
                  <a:lumMod val="40000"/>
                  <a:lumOff val="60000"/>
                </a:schemeClr>
              </a:solidFill>
            </a:rPr>
            <a:t>biaya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7016F22-6A40-48D0-93C5-C6A0C179632D}" type="parTrans" cxnId="{D17665CF-1DE3-4B50-A6A7-21C0F97A35FC}">
      <dgm:prSet/>
      <dgm:spPr/>
      <dgm:t>
        <a:bodyPr/>
        <a:lstStyle/>
        <a:p>
          <a:endParaRPr lang="en-US"/>
        </a:p>
      </dgm:t>
    </dgm:pt>
    <dgm:pt modelId="{038C9B82-4B8B-4E44-9EEA-AE1B38B0D939}" type="sibTrans" cxnId="{D17665CF-1DE3-4B50-A6A7-21C0F97A35FC}">
      <dgm:prSet/>
      <dgm:spPr/>
      <dgm:t>
        <a:bodyPr/>
        <a:lstStyle/>
        <a:p>
          <a:endParaRPr lang="en-US"/>
        </a:p>
      </dgm:t>
    </dgm:pt>
    <dgm:pt modelId="{DD3BF1D7-D027-4DF4-966C-7A22D5279A7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Bukan</a:t>
          </a:r>
          <a:r>
            <a:rPr lang="en-US" dirty="0"/>
            <a:t> </a:t>
          </a:r>
          <a:r>
            <a:rPr lang="en-US" dirty="0" err="1"/>
            <a:t>investasi</a:t>
          </a:r>
          <a:r>
            <a:rPr lang="en-US" dirty="0"/>
            <a:t> </a:t>
          </a:r>
          <a:r>
            <a:rPr lang="en-US" dirty="0" err="1"/>
            <a:t>produktif</a:t>
          </a:r>
          <a:endParaRPr lang="en-US" dirty="0"/>
        </a:p>
      </dgm:t>
    </dgm:pt>
    <dgm:pt modelId="{E17B2F72-215E-4155-A8C3-58C120DA5B7B}" type="parTrans" cxnId="{99F504E5-D03A-4730-B290-9DD64574FD29}">
      <dgm:prSet/>
      <dgm:spPr/>
      <dgm:t>
        <a:bodyPr/>
        <a:lstStyle/>
        <a:p>
          <a:endParaRPr lang="en-US"/>
        </a:p>
      </dgm:t>
    </dgm:pt>
    <dgm:pt modelId="{037D2DED-AA78-4098-A142-7F4A8424D057}" type="sibTrans" cxnId="{99F504E5-D03A-4730-B290-9DD64574FD29}">
      <dgm:prSet/>
      <dgm:spPr/>
      <dgm:t>
        <a:bodyPr/>
        <a:lstStyle/>
        <a:p>
          <a:endParaRPr lang="en-US"/>
        </a:p>
      </dgm:t>
    </dgm:pt>
    <dgm:pt modelId="{D10F035E-83D8-46E8-8DAA-375AA555FE3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Kurangnya</a:t>
          </a:r>
          <a:r>
            <a:rPr lang="en-US" dirty="0"/>
            <a:t> </a:t>
          </a:r>
          <a:r>
            <a:rPr lang="en-US" dirty="0" err="1"/>
            <a:t>penghargaan</a:t>
          </a:r>
          <a:endParaRPr lang="en-US" dirty="0"/>
        </a:p>
      </dgm:t>
    </dgm:pt>
    <dgm:pt modelId="{1EEA4552-7994-486A-BF9A-41A9417BFEA2}" type="parTrans" cxnId="{F439FAD9-79D3-4F11-A114-DFDE63704A8B}">
      <dgm:prSet/>
      <dgm:spPr/>
      <dgm:t>
        <a:bodyPr/>
        <a:lstStyle/>
        <a:p>
          <a:endParaRPr lang="en-US"/>
        </a:p>
      </dgm:t>
    </dgm:pt>
    <dgm:pt modelId="{6B5F1671-F6D4-4E5C-9AAA-A7439F4C3AF4}" type="sibTrans" cxnId="{F439FAD9-79D3-4F11-A114-DFDE63704A8B}">
      <dgm:prSet/>
      <dgm:spPr/>
      <dgm:t>
        <a:bodyPr/>
        <a:lstStyle/>
        <a:p>
          <a:endParaRPr lang="en-US"/>
        </a:p>
      </dgm:t>
    </dgm:pt>
    <dgm:pt modelId="{EF15DEF2-969E-4C0D-9E2C-E6784901A6F5}" type="pres">
      <dgm:prSet presAssocID="{529C33E9-E9FA-4863-BAB0-8A11973275EA}" presName="Name0" presStyleCnt="0">
        <dgm:presLayoutVars>
          <dgm:dir/>
          <dgm:animLvl val="lvl"/>
          <dgm:resizeHandles val="exact"/>
        </dgm:presLayoutVars>
      </dgm:prSet>
      <dgm:spPr/>
    </dgm:pt>
    <dgm:pt modelId="{EB93A0BB-9FF1-4E70-8BB9-B7F90C439F06}" type="pres">
      <dgm:prSet presAssocID="{9D95DC9D-57EA-4639-978D-D2577D8DD44E}" presName="linNode" presStyleCnt="0"/>
      <dgm:spPr/>
    </dgm:pt>
    <dgm:pt modelId="{248B5DCA-66BC-40FB-B9C6-1906F113DA99}" type="pres">
      <dgm:prSet presAssocID="{9D95DC9D-57EA-4639-978D-D2577D8DD44E}" presName="parTx" presStyleLbl="revTx" presStyleIdx="0" presStyleCnt="4">
        <dgm:presLayoutVars>
          <dgm:chMax val="1"/>
          <dgm:bulletEnabled val="1"/>
        </dgm:presLayoutVars>
      </dgm:prSet>
      <dgm:spPr/>
    </dgm:pt>
    <dgm:pt modelId="{067F2B12-03DA-439B-95D7-C52096D4DD34}" type="pres">
      <dgm:prSet presAssocID="{9D95DC9D-57EA-4639-978D-D2577D8DD44E}" presName="bracket" presStyleLbl="parChTrans1D1" presStyleIdx="0" presStyleCnt="4"/>
      <dgm:spPr/>
    </dgm:pt>
    <dgm:pt modelId="{A88D8CD2-AA4E-4CC3-8F01-37D28FED52DB}" type="pres">
      <dgm:prSet presAssocID="{9D95DC9D-57EA-4639-978D-D2577D8DD44E}" presName="spH" presStyleCnt="0"/>
      <dgm:spPr/>
    </dgm:pt>
    <dgm:pt modelId="{E61E6FF7-C310-4B90-B0C2-D539DDD598C3}" type="pres">
      <dgm:prSet presAssocID="{F923B577-60B0-4499-BF95-6F478476119F}" presName="spV" presStyleCnt="0"/>
      <dgm:spPr/>
    </dgm:pt>
    <dgm:pt modelId="{4BA71373-2338-404B-BEF4-8C463EBDEF0F}" type="pres">
      <dgm:prSet presAssocID="{8935E117-8CEE-46C1-9973-7DD72A6BE653}" presName="linNode" presStyleCnt="0"/>
      <dgm:spPr/>
    </dgm:pt>
    <dgm:pt modelId="{1EAF5BC1-9E05-4AC7-8B19-1D3BB881A569}" type="pres">
      <dgm:prSet presAssocID="{8935E117-8CEE-46C1-9973-7DD72A6BE653}" presName="parTx" presStyleLbl="revTx" presStyleIdx="1" presStyleCnt="4">
        <dgm:presLayoutVars>
          <dgm:chMax val="1"/>
          <dgm:bulletEnabled val="1"/>
        </dgm:presLayoutVars>
      </dgm:prSet>
      <dgm:spPr/>
    </dgm:pt>
    <dgm:pt modelId="{0B0B862C-FD00-4F6D-9659-67D56FB5E876}" type="pres">
      <dgm:prSet presAssocID="{8935E117-8CEE-46C1-9973-7DD72A6BE653}" presName="bracket" presStyleLbl="parChTrans1D1" presStyleIdx="1" presStyleCnt="4" custLinFactNeighborX="-40705" custLinFactNeighborY="-4752"/>
      <dgm:spPr/>
    </dgm:pt>
    <dgm:pt modelId="{B59C3A08-8C62-4294-ADA1-7E6C5205618D}" type="pres">
      <dgm:prSet presAssocID="{8935E117-8CEE-46C1-9973-7DD72A6BE653}" presName="spH" presStyleCnt="0"/>
      <dgm:spPr/>
    </dgm:pt>
    <dgm:pt modelId="{E8D33564-B629-442E-9AA3-9373DD028D2E}" type="pres">
      <dgm:prSet presAssocID="{038C9B82-4B8B-4E44-9EEA-AE1B38B0D939}" presName="spV" presStyleCnt="0"/>
      <dgm:spPr/>
    </dgm:pt>
    <dgm:pt modelId="{987DE5CC-0D33-40D4-8FEC-5907D7570EF4}" type="pres">
      <dgm:prSet presAssocID="{7B8F1106-8097-4430-86C3-0863FEC9BA45}" presName="linNode" presStyleCnt="0"/>
      <dgm:spPr/>
    </dgm:pt>
    <dgm:pt modelId="{49F9B15F-2EBD-4E41-A280-593DE56E4B7A}" type="pres">
      <dgm:prSet presAssocID="{7B8F1106-8097-4430-86C3-0863FEC9BA45}" presName="parTx" presStyleLbl="revTx" presStyleIdx="2" presStyleCnt="4">
        <dgm:presLayoutVars>
          <dgm:chMax val="1"/>
          <dgm:bulletEnabled val="1"/>
        </dgm:presLayoutVars>
      </dgm:prSet>
      <dgm:spPr/>
    </dgm:pt>
    <dgm:pt modelId="{6BDA447D-D514-42AF-A494-D2666A8AEDCB}" type="pres">
      <dgm:prSet presAssocID="{7B8F1106-8097-4430-86C3-0863FEC9BA45}" presName="bracket" presStyleLbl="parChTrans1D1" presStyleIdx="2" presStyleCnt="4"/>
      <dgm:spPr/>
    </dgm:pt>
    <dgm:pt modelId="{ABC5D80D-761B-41E9-A61A-4F9570255FF9}" type="pres">
      <dgm:prSet presAssocID="{7B8F1106-8097-4430-86C3-0863FEC9BA45}" presName="spH" presStyleCnt="0"/>
      <dgm:spPr/>
    </dgm:pt>
    <dgm:pt modelId="{8D9C22BE-8D7C-4D67-9E2E-B291ABD592F3}" type="pres">
      <dgm:prSet presAssocID="{7B8F1106-8097-4430-86C3-0863FEC9BA45}" presName="desTx" presStyleLbl="node1" presStyleIdx="0" presStyleCnt="2" custScaleX="101100" custLinFactNeighborX="8952">
        <dgm:presLayoutVars>
          <dgm:bulletEnabled val="1"/>
        </dgm:presLayoutVars>
      </dgm:prSet>
      <dgm:spPr/>
    </dgm:pt>
    <dgm:pt modelId="{6A23E70D-5EA0-436D-9560-0CFD0F569EF8}" type="pres">
      <dgm:prSet presAssocID="{08DA35BD-904B-429F-919D-087074607371}" presName="spV" presStyleCnt="0"/>
      <dgm:spPr/>
    </dgm:pt>
    <dgm:pt modelId="{8A0719C8-661A-476B-83EB-210194F86542}" type="pres">
      <dgm:prSet presAssocID="{561E4879-8621-4518-9339-F2C2AB693D59}" presName="linNode" presStyleCnt="0"/>
      <dgm:spPr/>
    </dgm:pt>
    <dgm:pt modelId="{21265CD2-1B73-48F5-ACF6-3FBD970C9B1B}" type="pres">
      <dgm:prSet presAssocID="{561E4879-8621-4518-9339-F2C2AB693D59}" presName="parTx" presStyleLbl="revTx" presStyleIdx="3" presStyleCnt="4">
        <dgm:presLayoutVars>
          <dgm:chMax val="1"/>
          <dgm:bulletEnabled val="1"/>
        </dgm:presLayoutVars>
      </dgm:prSet>
      <dgm:spPr/>
    </dgm:pt>
    <dgm:pt modelId="{80F03183-D982-4023-A583-169C653E6BF5}" type="pres">
      <dgm:prSet presAssocID="{561E4879-8621-4518-9339-F2C2AB693D59}" presName="bracket" presStyleLbl="parChTrans1D1" presStyleIdx="3" presStyleCnt="4"/>
      <dgm:spPr/>
    </dgm:pt>
    <dgm:pt modelId="{68976187-9343-4E1C-BD18-673953CF2CC4}" type="pres">
      <dgm:prSet presAssocID="{561E4879-8621-4518-9339-F2C2AB693D59}" presName="spH" presStyleCnt="0"/>
      <dgm:spPr/>
    </dgm:pt>
    <dgm:pt modelId="{E4A3BCC5-3F00-4BDC-A7D1-2A5DE5217BF4}" type="pres">
      <dgm:prSet presAssocID="{561E4879-8621-4518-9339-F2C2AB693D59}" presName="desTx" presStyleLbl="node1" presStyleIdx="1" presStyleCnt="2">
        <dgm:presLayoutVars>
          <dgm:bulletEnabled val="1"/>
        </dgm:presLayoutVars>
      </dgm:prSet>
      <dgm:spPr/>
    </dgm:pt>
  </dgm:ptLst>
  <dgm:cxnLst>
    <dgm:cxn modelId="{BABC6801-3347-4790-A872-2648F6BC1969}" srcId="{7B8F1106-8097-4430-86C3-0863FEC9BA45}" destId="{3505EC71-4D7F-41B0-979C-26BF4A1351AF}" srcOrd="0" destOrd="0" parTransId="{32C93288-1E2A-4F00-ADD3-EA12B3AD1438}" sibTransId="{F3A4665E-906F-4209-8210-CF1EDFFB008A}"/>
    <dgm:cxn modelId="{AA918C40-00DC-41E7-927C-84B5F02D2426}" type="presOf" srcId="{9D95DC9D-57EA-4639-978D-D2577D8DD44E}" destId="{248B5DCA-66BC-40FB-B9C6-1906F113DA99}" srcOrd="0" destOrd="0" presId="urn:diagrams.loki3.com/BracketList+Icon"/>
    <dgm:cxn modelId="{B2F40260-FE06-4F9F-BB74-44A0D4BFD192}" type="presOf" srcId="{DD3BF1D7-D027-4DF4-966C-7A22D5279A7B}" destId="{8D9C22BE-8D7C-4D67-9E2E-B291ABD592F3}" srcOrd="0" destOrd="1" presId="urn:diagrams.loki3.com/BracketList+Icon"/>
    <dgm:cxn modelId="{7FAB4748-7C88-4D27-A205-354240F71D17}" type="presOf" srcId="{0F2DC831-2388-4FE8-89AD-E9154C2DB038}" destId="{E4A3BCC5-3F00-4BDC-A7D1-2A5DE5217BF4}" srcOrd="0" destOrd="0" presId="urn:diagrams.loki3.com/BracketList+Icon"/>
    <dgm:cxn modelId="{8066D34C-61CC-4317-B52C-D240D1358337}" srcId="{561E4879-8621-4518-9339-F2C2AB693D59}" destId="{0F2DC831-2388-4FE8-89AD-E9154C2DB038}" srcOrd="0" destOrd="0" parTransId="{451A0915-B6DA-4F48-8E94-4B9BDEAEAF4C}" sibTransId="{1CDEAA1D-F0E9-489A-9B0F-45BD9EDA5E4F}"/>
    <dgm:cxn modelId="{ADF95972-B89F-45D2-8CA4-8F77E9608452}" srcId="{529C33E9-E9FA-4863-BAB0-8A11973275EA}" destId="{561E4879-8621-4518-9339-F2C2AB693D59}" srcOrd="3" destOrd="0" parTransId="{709D3D57-F592-4793-A0A8-6C14DDB5FD98}" sibTransId="{E049CC0F-737A-43B7-ACE0-49E5E94DC94A}"/>
    <dgm:cxn modelId="{9697AA7D-2014-42D4-85F9-4F89B7D9B67C}" type="presOf" srcId="{8935E117-8CEE-46C1-9973-7DD72A6BE653}" destId="{1EAF5BC1-9E05-4AC7-8B19-1D3BB881A569}" srcOrd="0" destOrd="0" presId="urn:diagrams.loki3.com/BracketList+Icon"/>
    <dgm:cxn modelId="{F9E90A8A-5BA1-422D-8B7A-A7C8991FD162}" type="presOf" srcId="{7B8F1106-8097-4430-86C3-0863FEC9BA45}" destId="{49F9B15F-2EBD-4E41-A280-593DE56E4B7A}" srcOrd="0" destOrd="0" presId="urn:diagrams.loki3.com/BracketList+Icon"/>
    <dgm:cxn modelId="{9D23488A-FC4E-43A9-BE09-D89BB81B4157}" srcId="{529C33E9-E9FA-4863-BAB0-8A11973275EA}" destId="{9D95DC9D-57EA-4639-978D-D2577D8DD44E}" srcOrd="0" destOrd="0" parTransId="{620DEE8C-D898-4C38-A1D8-3ABBAFD2CA03}" sibTransId="{F923B577-60B0-4499-BF95-6F478476119F}"/>
    <dgm:cxn modelId="{A579A699-C39D-4D81-ADB5-E3A680475D77}" srcId="{529C33E9-E9FA-4863-BAB0-8A11973275EA}" destId="{7B8F1106-8097-4430-86C3-0863FEC9BA45}" srcOrd="2" destOrd="0" parTransId="{89815EAF-DB7C-4A40-828E-D2FC03EEC7A6}" sibTransId="{08DA35BD-904B-429F-919D-087074607371}"/>
    <dgm:cxn modelId="{3116DAB5-A6AE-4EA0-95A3-E44AF40E1C32}" type="presOf" srcId="{529C33E9-E9FA-4863-BAB0-8A11973275EA}" destId="{EF15DEF2-969E-4C0D-9E2C-E6784901A6F5}" srcOrd="0" destOrd="0" presId="urn:diagrams.loki3.com/BracketList+Icon"/>
    <dgm:cxn modelId="{FB6460C1-259F-4F23-8C99-82439609ADAC}" type="presOf" srcId="{3505EC71-4D7F-41B0-979C-26BF4A1351AF}" destId="{8D9C22BE-8D7C-4D67-9E2E-B291ABD592F3}" srcOrd="0" destOrd="0" presId="urn:diagrams.loki3.com/BracketList+Icon"/>
    <dgm:cxn modelId="{D17665CF-1DE3-4B50-A6A7-21C0F97A35FC}" srcId="{529C33E9-E9FA-4863-BAB0-8A11973275EA}" destId="{8935E117-8CEE-46C1-9973-7DD72A6BE653}" srcOrd="1" destOrd="0" parTransId="{97016F22-6A40-48D0-93C5-C6A0C179632D}" sibTransId="{038C9B82-4B8B-4E44-9EEA-AE1B38B0D939}"/>
    <dgm:cxn modelId="{94D819D8-F443-4371-9AE3-4AD4ED9D2B44}" type="presOf" srcId="{561E4879-8621-4518-9339-F2C2AB693D59}" destId="{21265CD2-1B73-48F5-ACF6-3FBD970C9B1B}" srcOrd="0" destOrd="0" presId="urn:diagrams.loki3.com/BracketList+Icon"/>
    <dgm:cxn modelId="{F439FAD9-79D3-4F11-A114-DFDE63704A8B}" srcId="{561E4879-8621-4518-9339-F2C2AB693D59}" destId="{D10F035E-83D8-46E8-8DAA-375AA555FE3F}" srcOrd="1" destOrd="0" parTransId="{1EEA4552-7994-486A-BF9A-41A9417BFEA2}" sibTransId="{6B5F1671-F6D4-4E5C-9AAA-A7439F4C3AF4}"/>
    <dgm:cxn modelId="{99F504E5-D03A-4730-B290-9DD64574FD29}" srcId="{7B8F1106-8097-4430-86C3-0863FEC9BA45}" destId="{DD3BF1D7-D027-4DF4-966C-7A22D5279A7B}" srcOrd="1" destOrd="0" parTransId="{E17B2F72-215E-4155-A8C3-58C120DA5B7B}" sibTransId="{037D2DED-AA78-4098-A142-7F4A8424D057}"/>
    <dgm:cxn modelId="{25277AF1-CC82-4BB5-9054-48870E73614F}" type="presOf" srcId="{D10F035E-83D8-46E8-8DAA-375AA555FE3F}" destId="{E4A3BCC5-3F00-4BDC-A7D1-2A5DE5217BF4}" srcOrd="0" destOrd="1" presId="urn:diagrams.loki3.com/BracketList+Icon"/>
    <dgm:cxn modelId="{5AAC1139-C3DB-4AC1-9EC9-56D9A2F681B5}" type="presParOf" srcId="{EF15DEF2-969E-4C0D-9E2C-E6784901A6F5}" destId="{EB93A0BB-9FF1-4E70-8BB9-B7F90C439F06}" srcOrd="0" destOrd="0" presId="urn:diagrams.loki3.com/BracketList+Icon"/>
    <dgm:cxn modelId="{9E752054-224B-4C32-9B04-2748CE87B70C}" type="presParOf" srcId="{EB93A0BB-9FF1-4E70-8BB9-B7F90C439F06}" destId="{248B5DCA-66BC-40FB-B9C6-1906F113DA99}" srcOrd="0" destOrd="0" presId="urn:diagrams.loki3.com/BracketList+Icon"/>
    <dgm:cxn modelId="{E7AEF733-C4BB-4AB7-87DB-4FE889393293}" type="presParOf" srcId="{EB93A0BB-9FF1-4E70-8BB9-B7F90C439F06}" destId="{067F2B12-03DA-439B-95D7-C52096D4DD34}" srcOrd="1" destOrd="0" presId="urn:diagrams.loki3.com/BracketList+Icon"/>
    <dgm:cxn modelId="{AD26712B-4610-469F-8C32-246D6436F7B5}" type="presParOf" srcId="{EB93A0BB-9FF1-4E70-8BB9-B7F90C439F06}" destId="{A88D8CD2-AA4E-4CC3-8F01-37D28FED52DB}" srcOrd="2" destOrd="0" presId="urn:diagrams.loki3.com/BracketList+Icon"/>
    <dgm:cxn modelId="{3C8F50A1-5640-4132-BBF1-0C077499D052}" type="presParOf" srcId="{EF15DEF2-969E-4C0D-9E2C-E6784901A6F5}" destId="{E61E6FF7-C310-4B90-B0C2-D539DDD598C3}" srcOrd="1" destOrd="0" presId="urn:diagrams.loki3.com/BracketList+Icon"/>
    <dgm:cxn modelId="{C8A6D236-B7D4-4438-B878-30A4A1D0FF0E}" type="presParOf" srcId="{EF15DEF2-969E-4C0D-9E2C-E6784901A6F5}" destId="{4BA71373-2338-404B-BEF4-8C463EBDEF0F}" srcOrd="2" destOrd="0" presId="urn:diagrams.loki3.com/BracketList+Icon"/>
    <dgm:cxn modelId="{D9A44DDD-9A78-4668-8F80-A37992B2BB23}" type="presParOf" srcId="{4BA71373-2338-404B-BEF4-8C463EBDEF0F}" destId="{1EAF5BC1-9E05-4AC7-8B19-1D3BB881A569}" srcOrd="0" destOrd="0" presId="urn:diagrams.loki3.com/BracketList+Icon"/>
    <dgm:cxn modelId="{E1D4A1C2-00A2-48B4-9D38-89B25C62B6C2}" type="presParOf" srcId="{4BA71373-2338-404B-BEF4-8C463EBDEF0F}" destId="{0B0B862C-FD00-4F6D-9659-67D56FB5E876}" srcOrd="1" destOrd="0" presId="urn:diagrams.loki3.com/BracketList+Icon"/>
    <dgm:cxn modelId="{B567A2CA-7954-46C9-9CC0-B0BF552FBDA8}" type="presParOf" srcId="{4BA71373-2338-404B-BEF4-8C463EBDEF0F}" destId="{B59C3A08-8C62-4294-ADA1-7E6C5205618D}" srcOrd="2" destOrd="0" presId="urn:diagrams.loki3.com/BracketList+Icon"/>
    <dgm:cxn modelId="{9001326E-ED3E-45BF-A662-9D47083AC610}" type="presParOf" srcId="{EF15DEF2-969E-4C0D-9E2C-E6784901A6F5}" destId="{E8D33564-B629-442E-9AA3-9373DD028D2E}" srcOrd="3" destOrd="0" presId="urn:diagrams.loki3.com/BracketList+Icon"/>
    <dgm:cxn modelId="{5089708F-95FE-435A-97D2-5DFA6631AE1A}" type="presParOf" srcId="{EF15DEF2-969E-4C0D-9E2C-E6784901A6F5}" destId="{987DE5CC-0D33-40D4-8FEC-5907D7570EF4}" srcOrd="4" destOrd="0" presId="urn:diagrams.loki3.com/BracketList+Icon"/>
    <dgm:cxn modelId="{BA32A7FA-4E28-4E38-8951-3444F96998E4}" type="presParOf" srcId="{987DE5CC-0D33-40D4-8FEC-5907D7570EF4}" destId="{49F9B15F-2EBD-4E41-A280-593DE56E4B7A}" srcOrd="0" destOrd="0" presId="urn:diagrams.loki3.com/BracketList+Icon"/>
    <dgm:cxn modelId="{5BACFEFC-3694-459A-80DC-B27969F6E8F6}" type="presParOf" srcId="{987DE5CC-0D33-40D4-8FEC-5907D7570EF4}" destId="{6BDA447D-D514-42AF-A494-D2666A8AEDCB}" srcOrd="1" destOrd="0" presId="urn:diagrams.loki3.com/BracketList+Icon"/>
    <dgm:cxn modelId="{682F2944-6498-44AF-BE2A-4CA3DC8D4D13}" type="presParOf" srcId="{987DE5CC-0D33-40D4-8FEC-5907D7570EF4}" destId="{ABC5D80D-761B-41E9-A61A-4F9570255FF9}" srcOrd="2" destOrd="0" presId="urn:diagrams.loki3.com/BracketList+Icon"/>
    <dgm:cxn modelId="{82129A65-34F6-4713-8218-B45AA999934C}" type="presParOf" srcId="{987DE5CC-0D33-40D4-8FEC-5907D7570EF4}" destId="{8D9C22BE-8D7C-4D67-9E2E-B291ABD592F3}" srcOrd="3" destOrd="0" presId="urn:diagrams.loki3.com/BracketList+Icon"/>
    <dgm:cxn modelId="{F5C7E7A0-83CF-41F4-81A3-A762B113315B}" type="presParOf" srcId="{EF15DEF2-969E-4C0D-9E2C-E6784901A6F5}" destId="{6A23E70D-5EA0-436D-9560-0CFD0F569EF8}" srcOrd="5" destOrd="0" presId="urn:diagrams.loki3.com/BracketList+Icon"/>
    <dgm:cxn modelId="{D77B5DE1-1049-4AB8-8F60-AF2B3803E9C3}" type="presParOf" srcId="{EF15DEF2-969E-4C0D-9E2C-E6784901A6F5}" destId="{8A0719C8-661A-476B-83EB-210194F86542}" srcOrd="6" destOrd="0" presId="urn:diagrams.loki3.com/BracketList+Icon"/>
    <dgm:cxn modelId="{6B0930E4-FF1B-4601-9827-ED93BD5DBA4C}" type="presParOf" srcId="{8A0719C8-661A-476B-83EB-210194F86542}" destId="{21265CD2-1B73-48F5-ACF6-3FBD970C9B1B}" srcOrd="0" destOrd="0" presId="urn:diagrams.loki3.com/BracketList+Icon"/>
    <dgm:cxn modelId="{1ED87DA2-01B4-4DD3-9206-92A79EB99BB6}" type="presParOf" srcId="{8A0719C8-661A-476B-83EB-210194F86542}" destId="{80F03183-D982-4023-A583-169C653E6BF5}" srcOrd="1" destOrd="0" presId="urn:diagrams.loki3.com/BracketList+Icon"/>
    <dgm:cxn modelId="{DD5527E6-95D4-4B5F-9D58-E122D6D7D091}" type="presParOf" srcId="{8A0719C8-661A-476B-83EB-210194F86542}" destId="{68976187-9343-4E1C-BD18-673953CF2CC4}" srcOrd="2" destOrd="0" presId="urn:diagrams.loki3.com/BracketList+Icon"/>
    <dgm:cxn modelId="{7C19FA80-DE14-42EF-A44A-0BDA1DEDE291}" type="presParOf" srcId="{8A0719C8-661A-476B-83EB-210194F86542}" destId="{E4A3BCC5-3F00-4BDC-A7D1-2A5DE5217BF4}" srcOrd="3" destOrd="0" presId="urn:diagrams.loki3.com/BracketList+Icon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EE4E8-B4E8-486C-AEFD-7E0889DC4C75}" type="doc">
      <dgm:prSet loTypeId="urn:microsoft.com/office/officeart/2008/layout/PictureStrips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2298EC6-7D17-4A7A-B605-3B1A9099F488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Masyarakat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sebagai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mitra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pembangunan</a:t>
          </a:r>
          <a:endParaRPr lang="en-US" dirty="0">
            <a:solidFill>
              <a:srgbClr val="FFFF00"/>
            </a:solidFill>
          </a:endParaRPr>
        </a:p>
      </dgm:t>
    </dgm:pt>
    <dgm:pt modelId="{599E90F9-F26C-4BB7-81F5-4BD182DF731D}" type="parTrans" cxnId="{6E971679-0298-4D2B-9A8E-BB1EF00F136A}">
      <dgm:prSet/>
      <dgm:spPr/>
      <dgm:t>
        <a:bodyPr/>
        <a:lstStyle/>
        <a:p>
          <a:endParaRPr lang="en-US"/>
        </a:p>
      </dgm:t>
    </dgm:pt>
    <dgm:pt modelId="{28B1102E-D870-48E4-AF14-9E75DD24B672}" type="sibTrans" cxnId="{6E971679-0298-4D2B-9A8E-BB1EF00F136A}">
      <dgm:prSet/>
      <dgm:spPr/>
      <dgm:t>
        <a:bodyPr/>
        <a:lstStyle/>
        <a:p>
          <a:endParaRPr lang="en-US"/>
        </a:p>
      </dgm:t>
    </dgm:pt>
    <dgm:pt modelId="{85A45AE0-CDD5-4C67-8C6C-A6A1AE48396B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Dana </a:t>
          </a:r>
          <a:r>
            <a:rPr lang="en-US" dirty="0" err="1">
              <a:solidFill>
                <a:srgbClr val="FFFF00"/>
              </a:solidFill>
            </a:rPr>
            <a:t>Investasi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Jangka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Panjang</a:t>
          </a:r>
          <a:endParaRPr lang="en-US" dirty="0">
            <a:solidFill>
              <a:srgbClr val="FFFF00"/>
            </a:solidFill>
          </a:endParaRPr>
        </a:p>
      </dgm:t>
    </dgm:pt>
    <dgm:pt modelId="{4E9468C8-BA38-4B3B-A4C7-68F4EFC9DEC3}" type="parTrans" cxnId="{4F184509-7597-4386-8D3C-8FF4C016CE6E}">
      <dgm:prSet/>
      <dgm:spPr/>
      <dgm:t>
        <a:bodyPr/>
        <a:lstStyle/>
        <a:p>
          <a:endParaRPr lang="en-US"/>
        </a:p>
      </dgm:t>
    </dgm:pt>
    <dgm:pt modelId="{38497BF7-E9F8-4A09-BF0F-76A3F25A7386}" type="sibTrans" cxnId="{4F184509-7597-4386-8D3C-8FF4C016CE6E}">
      <dgm:prSet/>
      <dgm:spPr/>
      <dgm:t>
        <a:bodyPr/>
        <a:lstStyle/>
        <a:p>
          <a:endParaRPr lang="en-US"/>
        </a:p>
      </dgm:t>
    </dgm:pt>
    <dgm:pt modelId="{E06C8939-66A7-4C82-AA7B-B252D6256B5C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Sinergi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berkelanjutan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antar</a:t>
          </a:r>
          <a:r>
            <a:rPr lang="en-US" dirty="0">
              <a:solidFill>
                <a:srgbClr val="FFFF00"/>
              </a:solidFill>
            </a:rPr>
            <a:t> program</a:t>
          </a:r>
        </a:p>
      </dgm:t>
    </dgm:pt>
    <dgm:pt modelId="{71706212-82C7-4570-9BA7-2785BBDCF23B}" type="parTrans" cxnId="{604ED858-3669-4B57-9511-47EC5EFF1497}">
      <dgm:prSet/>
      <dgm:spPr/>
      <dgm:t>
        <a:bodyPr/>
        <a:lstStyle/>
        <a:p>
          <a:endParaRPr lang="en-US"/>
        </a:p>
      </dgm:t>
    </dgm:pt>
    <dgm:pt modelId="{0107266E-5FC0-40C3-B146-CBA96E2B042E}" type="sibTrans" cxnId="{604ED858-3669-4B57-9511-47EC5EFF1497}">
      <dgm:prSet/>
      <dgm:spPr/>
      <dgm:t>
        <a:bodyPr/>
        <a:lstStyle/>
        <a:p>
          <a:endParaRPr lang="en-US"/>
        </a:p>
      </dgm:t>
    </dgm:pt>
    <dgm:pt modelId="{E52EE57B-CCF8-46FD-A530-0A8E5D73234B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Insentif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publikasi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dan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penerbitan</a:t>
          </a:r>
          <a:endParaRPr lang="en-US" dirty="0">
            <a:solidFill>
              <a:srgbClr val="FFFF00"/>
            </a:solidFill>
          </a:endParaRPr>
        </a:p>
      </dgm:t>
    </dgm:pt>
    <dgm:pt modelId="{BB8597B6-DDBD-4D40-A30F-534CD64171B8}" type="parTrans" cxnId="{FFBD251C-950E-4023-8119-17C185B5606E}">
      <dgm:prSet/>
      <dgm:spPr/>
      <dgm:t>
        <a:bodyPr/>
        <a:lstStyle/>
        <a:p>
          <a:endParaRPr lang="en-US"/>
        </a:p>
      </dgm:t>
    </dgm:pt>
    <dgm:pt modelId="{AC4A35AC-6BD8-4DB5-8D22-A700C95EDF3F}" type="sibTrans" cxnId="{FFBD251C-950E-4023-8119-17C185B5606E}">
      <dgm:prSet/>
      <dgm:spPr/>
      <dgm:t>
        <a:bodyPr/>
        <a:lstStyle/>
        <a:p>
          <a:endParaRPr lang="en-US"/>
        </a:p>
      </dgm:t>
    </dgm:pt>
    <dgm:pt modelId="{B044083F-32FB-4C07-974F-5331CF8C5B9B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Gabungan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inovasi</a:t>
          </a:r>
          <a:r>
            <a:rPr lang="en-US" dirty="0">
              <a:solidFill>
                <a:srgbClr val="FFFF00"/>
              </a:solidFill>
            </a:rPr>
            <a:t> IPTEK</a:t>
          </a:r>
        </a:p>
        <a:p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strategis</a:t>
          </a:r>
          <a:endParaRPr lang="en-US" dirty="0">
            <a:solidFill>
              <a:srgbClr val="FFFF00"/>
            </a:solidFill>
          </a:endParaRPr>
        </a:p>
      </dgm:t>
    </dgm:pt>
    <dgm:pt modelId="{D26D18F7-6AA5-4786-BFA4-3C5877080092}" type="parTrans" cxnId="{D86F5B24-5576-46C1-ABC0-A0D4B98B1585}">
      <dgm:prSet/>
      <dgm:spPr/>
      <dgm:t>
        <a:bodyPr/>
        <a:lstStyle/>
        <a:p>
          <a:endParaRPr lang="en-US"/>
        </a:p>
      </dgm:t>
    </dgm:pt>
    <dgm:pt modelId="{C46B1CAB-77EB-4299-831A-6987282967C5}" type="sibTrans" cxnId="{D86F5B24-5576-46C1-ABC0-A0D4B98B1585}">
      <dgm:prSet/>
      <dgm:spPr/>
      <dgm:t>
        <a:bodyPr/>
        <a:lstStyle/>
        <a:p>
          <a:endParaRPr lang="en-US"/>
        </a:p>
      </dgm:t>
    </dgm:pt>
    <dgm:pt modelId="{39D7AA5C-2472-4193-9CA0-4AF33F6C7493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Peluang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bagi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mitra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untuk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investasi</a:t>
          </a:r>
          <a:endParaRPr lang="en-US" dirty="0">
            <a:solidFill>
              <a:srgbClr val="FFFF00"/>
            </a:solidFill>
          </a:endParaRPr>
        </a:p>
      </dgm:t>
    </dgm:pt>
    <dgm:pt modelId="{11B34CA2-8BA8-4699-857A-2F57833C01AD}" type="parTrans" cxnId="{6A8725BB-EA1C-41AC-87A4-340C93ED82EE}">
      <dgm:prSet/>
      <dgm:spPr/>
      <dgm:t>
        <a:bodyPr/>
        <a:lstStyle/>
        <a:p>
          <a:endParaRPr lang="en-US"/>
        </a:p>
      </dgm:t>
    </dgm:pt>
    <dgm:pt modelId="{9EA17471-FE9C-47BA-8C9B-723BBD03EB77}" type="sibTrans" cxnId="{6A8725BB-EA1C-41AC-87A4-340C93ED82EE}">
      <dgm:prSet/>
      <dgm:spPr/>
      <dgm:t>
        <a:bodyPr/>
        <a:lstStyle/>
        <a:p>
          <a:endParaRPr lang="en-US"/>
        </a:p>
      </dgm:t>
    </dgm:pt>
    <dgm:pt modelId="{91E2C503-7D75-4A05-AD31-94DDC8DF1CE8}" type="pres">
      <dgm:prSet presAssocID="{972EE4E8-B4E8-486C-AEFD-7E0889DC4C75}" presName="Name0" presStyleCnt="0">
        <dgm:presLayoutVars>
          <dgm:dir/>
          <dgm:resizeHandles val="exact"/>
        </dgm:presLayoutVars>
      </dgm:prSet>
      <dgm:spPr/>
    </dgm:pt>
    <dgm:pt modelId="{4C6174F5-42D6-43C7-B555-80441B4905F0}" type="pres">
      <dgm:prSet presAssocID="{32298EC6-7D17-4A7A-B605-3B1A9099F488}" presName="composite" presStyleCnt="0"/>
      <dgm:spPr/>
    </dgm:pt>
    <dgm:pt modelId="{B80E050B-5CC1-428F-9346-D7B7311BA61D}" type="pres">
      <dgm:prSet presAssocID="{32298EC6-7D17-4A7A-B605-3B1A9099F488}" presName="rect1" presStyleLbl="trAlignAcc1" presStyleIdx="0" presStyleCnt="6">
        <dgm:presLayoutVars>
          <dgm:bulletEnabled val="1"/>
        </dgm:presLayoutVars>
      </dgm:prSet>
      <dgm:spPr/>
    </dgm:pt>
    <dgm:pt modelId="{5A3BED23-3B22-4C93-A245-771C4AAEC1F5}" type="pres">
      <dgm:prSet presAssocID="{32298EC6-7D17-4A7A-B605-3B1A9099F488}" presName="rect2" presStyleLbl="fgImgPlace1" presStyleIdx="0" presStyleCnt="6"/>
      <dgm:spPr/>
    </dgm:pt>
    <dgm:pt modelId="{1550EA55-43EB-48B6-8DE7-D85F4A5C1E7C}" type="pres">
      <dgm:prSet presAssocID="{28B1102E-D870-48E4-AF14-9E75DD24B672}" presName="sibTrans" presStyleCnt="0"/>
      <dgm:spPr/>
    </dgm:pt>
    <dgm:pt modelId="{DF4F2B55-711D-457B-9CC1-3E3088B413F8}" type="pres">
      <dgm:prSet presAssocID="{85A45AE0-CDD5-4C67-8C6C-A6A1AE48396B}" presName="composite" presStyleCnt="0"/>
      <dgm:spPr/>
    </dgm:pt>
    <dgm:pt modelId="{6584AB46-F9EF-4DF9-B7C1-47F80A1D7595}" type="pres">
      <dgm:prSet presAssocID="{85A45AE0-CDD5-4C67-8C6C-A6A1AE48396B}" presName="rect1" presStyleLbl="trAlignAcc1" presStyleIdx="1" presStyleCnt="6">
        <dgm:presLayoutVars>
          <dgm:bulletEnabled val="1"/>
        </dgm:presLayoutVars>
      </dgm:prSet>
      <dgm:spPr/>
    </dgm:pt>
    <dgm:pt modelId="{327EA0B1-EE49-4EC9-89C2-7067076C7E05}" type="pres">
      <dgm:prSet presAssocID="{85A45AE0-CDD5-4C67-8C6C-A6A1AE48396B}" presName="rect2" presStyleLbl="fgImgPlace1" presStyleIdx="1" presStyleCnt="6"/>
      <dgm:spPr/>
    </dgm:pt>
    <dgm:pt modelId="{A8D8C115-44B9-478E-BC55-06587C1FFC23}" type="pres">
      <dgm:prSet presAssocID="{38497BF7-E9F8-4A09-BF0F-76A3F25A7386}" presName="sibTrans" presStyleCnt="0"/>
      <dgm:spPr/>
    </dgm:pt>
    <dgm:pt modelId="{75736A79-B86A-4EA2-B1BB-7F69D939A621}" type="pres">
      <dgm:prSet presAssocID="{E06C8939-66A7-4C82-AA7B-B252D6256B5C}" presName="composite" presStyleCnt="0"/>
      <dgm:spPr/>
    </dgm:pt>
    <dgm:pt modelId="{4D3C320E-CF56-49F5-8FF4-9931CA29BE03}" type="pres">
      <dgm:prSet presAssocID="{E06C8939-66A7-4C82-AA7B-B252D6256B5C}" presName="rect1" presStyleLbl="trAlignAcc1" presStyleIdx="2" presStyleCnt="6">
        <dgm:presLayoutVars>
          <dgm:bulletEnabled val="1"/>
        </dgm:presLayoutVars>
      </dgm:prSet>
      <dgm:spPr/>
    </dgm:pt>
    <dgm:pt modelId="{3D270B6A-6486-4BD7-9860-E9852EC8A7CF}" type="pres">
      <dgm:prSet presAssocID="{E06C8939-66A7-4C82-AA7B-B252D6256B5C}" presName="rect2" presStyleLbl="fgImgPlace1" presStyleIdx="2" presStyleCnt="6"/>
      <dgm:spPr/>
    </dgm:pt>
    <dgm:pt modelId="{B93675DF-0F59-4079-AF7C-278D5D77C4CC}" type="pres">
      <dgm:prSet presAssocID="{0107266E-5FC0-40C3-B146-CBA96E2B042E}" presName="sibTrans" presStyleCnt="0"/>
      <dgm:spPr/>
    </dgm:pt>
    <dgm:pt modelId="{3502AC86-E1F0-4736-A92A-CEC97C5848F2}" type="pres">
      <dgm:prSet presAssocID="{B044083F-32FB-4C07-974F-5331CF8C5B9B}" presName="composite" presStyleCnt="0"/>
      <dgm:spPr/>
    </dgm:pt>
    <dgm:pt modelId="{B338E7EE-7C9D-4CEA-9003-AC3945A9410B}" type="pres">
      <dgm:prSet presAssocID="{B044083F-32FB-4C07-974F-5331CF8C5B9B}" presName="rect1" presStyleLbl="trAlignAcc1" presStyleIdx="3" presStyleCnt="6">
        <dgm:presLayoutVars>
          <dgm:bulletEnabled val="1"/>
        </dgm:presLayoutVars>
      </dgm:prSet>
      <dgm:spPr/>
    </dgm:pt>
    <dgm:pt modelId="{2EF384D3-3A8F-4439-8D29-6A56D67CC161}" type="pres">
      <dgm:prSet presAssocID="{B044083F-32FB-4C07-974F-5331CF8C5B9B}" presName="rect2" presStyleLbl="fgImgPlace1" presStyleIdx="3" presStyleCnt="6"/>
      <dgm:spPr/>
    </dgm:pt>
    <dgm:pt modelId="{3FC57385-A7DF-40A3-B43D-FD4D99DDF8DA}" type="pres">
      <dgm:prSet presAssocID="{C46B1CAB-77EB-4299-831A-6987282967C5}" presName="sibTrans" presStyleCnt="0"/>
      <dgm:spPr/>
    </dgm:pt>
    <dgm:pt modelId="{6CACB7A8-D72F-4CEC-8226-D71E53A11435}" type="pres">
      <dgm:prSet presAssocID="{E52EE57B-CCF8-46FD-A530-0A8E5D73234B}" presName="composite" presStyleCnt="0"/>
      <dgm:spPr/>
    </dgm:pt>
    <dgm:pt modelId="{1FA9A528-2488-4E79-91BF-B0C7DE031433}" type="pres">
      <dgm:prSet presAssocID="{E52EE57B-CCF8-46FD-A530-0A8E5D73234B}" presName="rect1" presStyleLbl="trAlignAcc1" presStyleIdx="4" presStyleCnt="6">
        <dgm:presLayoutVars>
          <dgm:bulletEnabled val="1"/>
        </dgm:presLayoutVars>
      </dgm:prSet>
      <dgm:spPr/>
    </dgm:pt>
    <dgm:pt modelId="{E06E023C-51EC-40B3-80C3-6B6E6906BA78}" type="pres">
      <dgm:prSet presAssocID="{E52EE57B-CCF8-46FD-A530-0A8E5D73234B}" presName="rect2" presStyleLbl="fgImgPlace1" presStyleIdx="4" presStyleCnt="6"/>
      <dgm:spPr/>
    </dgm:pt>
    <dgm:pt modelId="{AEB5FF4F-49FA-41A7-91D4-7C7493F511C0}" type="pres">
      <dgm:prSet presAssocID="{AC4A35AC-6BD8-4DB5-8D22-A700C95EDF3F}" presName="sibTrans" presStyleCnt="0"/>
      <dgm:spPr/>
    </dgm:pt>
    <dgm:pt modelId="{F8FD53EE-F676-497A-B751-4A0841085E30}" type="pres">
      <dgm:prSet presAssocID="{39D7AA5C-2472-4193-9CA0-4AF33F6C7493}" presName="composite" presStyleCnt="0"/>
      <dgm:spPr/>
    </dgm:pt>
    <dgm:pt modelId="{DE130A8A-165C-4D41-8881-E637270E21AB}" type="pres">
      <dgm:prSet presAssocID="{39D7AA5C-2472-4193-9CA0-4AF33F6C7493}" presName="rect1" presStyleLbl="trAlignAcc1" presStyleIdx="5" presStyleCnt="6">
        <dgm:presLayoutVars>
          <dgm:bulletEnabled val="1"/>
        </dgm:presLayoutVars>
      </dgm:prSet>
      <dgm:spPr/>
    </dgm:pt>
    <dgm:pt modelId="{3652136A-7629-4FB4-9658-2AE85BF1A698}" type="pres">
      <dgm:prSet presAssocID="{39D7AA5C-2472-4193-9CA0-4AF33F6C7493}" presName="rect2" presStyleLbl="fgImgPlace1" presStyleIdx="5" presStyleCnt="6"/>
      <dgm:spPr/>
    </dgm:pt>
  </dgm:ptLst>
  <dgm:cxnLst>
    <dgm:cxn modelId="{6040DC07-9012-4693-8FE8-448A611DDBF3}" type="presOf" srcId="{972EE4E8-B4E8-486C-AEFD-7E0889DC4C75}" destId="{91E2C503-7D75-4A05-AD31-94DDC8DF1CE8}" srcOrd="0" destOrd="0" presId="urn:microsoft.com/office/officeart/2008/layout/PictureStrips"/>
    <dgm:cxn modelId="{4F184509-7597-4386-8D3C-8FF4C016CE6E}" srcId="{972EE4E8-B4E8-486C-AEFD-7E0889DC4C75}" destId="{85A45AE0-CDD5-4C67-8C6C-A6A1AE48396B}" srcOrd="1" destOrd="0" parTransId="{4E9468C8-BA38-4B3B-A4C7-68F4EFC9DEC3}" sibTransId="{38497BF7-E9F8-4A09-BF0F-76A3F25A7386}"/>
    <dgm:cxn modelId="{FFBD251C-950E-4023-8119-17C185B5606E}" srcId="{972EE4E8-B4E8-486C-AEFD-7E0889DC4C75}" destId="{E52EE57B-CCF8-46FD-A530-0A8E5D73234B}" srcOrd="4" destOrd="0" parTransId="{BB8597B6-DDBD-4D40-A30F-534CD64171B8}" sibTransId="{AC4A35AC-6BD8-4DB5-8D22-A700C95EDF3F}"/>
    <dgm:cxn modelId="{D86F5B24-5576-46C1-ABC0-A0D4B98B1585}" srcId="{972EE4E8-B4E8-486C-AEFD-7E0889DC4C75}" destId="{B044083F-32FB-4C07-974F-5331CF8C5B9B}" srcOrd="3" destOrd="0" parTransId="{D26D18F7-6AA5-4786-BFA4-3C5877080092}" sibTransId="{C46B1CAB-77EB-4299-831A-6987282967C5}"/>
    <dgm:cxn modelId="{E06E7456-F3A6-45F4-9851-F16CF524ABCB}" type="presOf" srcId="{85A45AE0-CDD5-4C67-8C6C-A6A1AE48396B}" destId="{6584AB46-F9EF-4DF9-B7C1-47F80A1D7595}" srcOrd="0" destOrd="0" presId="urn:microsoft.com/office/officeart/2008/layout/PictureStrips"/>
    <dgm:cxn modelId="{604ED858-3669-4B57-9511-47EC5EFF1497}" srcId="{972EE4E8-B4E8-486C-AEFD-7E0889DC4C75}" destId="{E06C8939-66A7-4C82-AA7B-B252D6256B5C}" srcOrd="2" destOrd="0" parTransId="{71706212-82C7-4570-9BA7-2785BBDCF23B}" sibTransId="{0107266E-5FC0-40C3-B146-CBA96E2B042E}"/>
    <dgm:cxn modelId="{6E971679-0298-4D2B-9A8E-BB1EF00F136A}" srcId="{972EE4E8-B4E8-486C-AEFD-7E0889DC4C75}" destId="{32298EC6-7D17-4A7A-B605-3B1A9099F488}" srcOrd="0" destOrd="0" parTransId="{599E90F9-F26C-4BB7-81F5-4BD182DF731D}" sibTransId="{28B1102E-D870-48E4-AF14-9E75DD24B672}"/>
    <dgm:cxn modelId="{96264B87-E4E0-49BF-9A2A-BEA4D6316C19}" type="presOf" srcId="{39D7AA5C-2472-4193-9CA0-4AF33F6C7493}" destId="{DE130A8A-165C-4D41-8881-E637270E21AB}" srcOrd="0" destOrd="0" presId="urn:microsoft.com/office/officeart/2008/layout/PictureStrips"/>
    <dgm:cxn modelId="{189AE59B-5968-416F-B124-10C98FE292BA}" type="presOf" srcId="{B044083F-32FB-4C07-974F-5331CF8C5B9B}" destId="{B338E7EE-7C9D-4CEA-9003-AC3945A9410B}" srcOrd="0" destOrd="0" presId="urn:microsoft.com/office/officeart/2008/layout/PictureStrips"/>
    <dgm:cxn modelId="{6A8725BB-EA1C-41AC-87A4-340C93ED82EE}" srcId="{972EE4E8-B4E8-486C-AEFD-7E0889DC4C75}" destId="{39D7AA5C-2472-4193-9CA0-4AF33F6C7493}" srcOrd="5" destOrd="0" parTransId="{11B34CA2-8BA8-4699-857A-2F57833C01AD}" sibTransId="{9EA17471-FE9C-47BA-8C9B-723BBD03EB77}"/>
    <dgm:cxn modelId="{B392BBBD-BF7D-4F1A-BBC6-BCAAF081BF95}" type="presOf" srcId="{E52EE57B-CCF8-46FD-A530-0A8E5D73234B}" destId="{1FA9A528-2488-4E79-91BF-B0C7DE031433}" srcOrd="0" destOrd="0" presId="urn:microsoft.com/office/officeart/2008/layout/PictureStrips"/>
    <dgm:cxn modelId="{E3EE79C8-4A57-4BC5-B3B2-93D8DA5A7ACE}" type="presOf" srcId="{E06C8939-66A7-4C82-AA7B-B252D6256B5C}" destId="{4D3C320E-CF56-49F5-8FF4-9931CA29BE03}" srcOrd="0" destOrd="0" presId="urn:microsoft.com/office/officeart/2008/layout/PictureStrips"/>
    <dgm:cxn modelId="{0262B2EF-651E-4EA8-94A5-96B1EE7A2D04}" type="presOf" srcId="{32298EC6-7D17-4A7A-B605-3B1A9099F488}" destId="{B80E050B-5CC1-428F-9346-D7B7311BA61D}" srcOrd="0" destOrd="0" presId="urn:microsoft.com/office/officeart/2008/layout/PictureStrips"/>
    <dgm:cxn modelId="{06DC6CE7-917A-4098-AB7D-04B6AB8E2CAA}" type="presParOf" srcId="{91E2C503-7D75-4A05-AD31-94DDC8DF1CE8}" destId="{4C6174F5-42D6-43C7-B555-80441B4905F0}" srcOrd="0" destOrd="0" presId="urn:microsoft.com/office/officeart/2008/layout/PictureStrips"/>
    <dgm:cxn modelId="{B0F14F2A-4187-4987-B440-AC8D0974CC37}" type="presParOf" srcId="{4C6174F5-42D6-43C7-B555-80441B4905F0}" destId="{B80E050B-5CC1-428F-9346-D7B7311BA61D}" srcOrd="0" destOrd="0" presId="urn:microsoft.com/office/officeart/2008/layout/PictureStrips"/>
    <dgm:cxn modelId="{CFB4C157-678C-44C3-BD2D-62084434E20A}" type="presParOf" srcId="{4C6174F5-42D6-43C7-B555-80441B4905F0}" destId="{5A3BED23-3B22-4C93-A245-771C4AAEC1F5}" srcOrd="1" destOrd="0" presId="urn:microsoft.com/office/officeart/2008/layout/PictureStrips"/>
    <dgm:cxn modelId="{41C8DFCC-FBE8-4E9C-B4A7-36A8986AF25C}" type="presParOf" srcId="{91E2C503-7D75-4A05-AD31-94DDC8DF1CE8}" destId="{1550EA55-43EB-48B6-8DE7-D85F4A5C1E7C}" srcOrd="1" destOrd="0" presId="urn:microsoft.com/office/officeart/2008/layout/PictureStrips"/>
    <dgm:cxn modelId="{CAB84644-9AE9-46EF-8B4C-14B01452E302}" type="presParOf" srcId="{91E2C503-7D75-4A05-AD31-94DDC8DF1CE8}" destId="{DF4F2B55-711D-457B-9CC1-3E3088B413F8}" srcOrd="2" destOrd="0" presId="urn:microsoft.com/office/officeart/2008/layout/PictureStrips"/>
    <dgm:cxn modelId="{5262D2FA-67C2-446F-A89E-10B469CF8EF4}" type="presParOf" srcId="{DF4F2B55-711D-457B-9CC1-3E3088B413F8}" destId="{6584AB46-F9EF-4DF9-B7C1-47F80A1D7595}" srcOrd="0" destOrd="0" presId="urn:microsoft.com/office/officeart/2008/layout/PictureStrips"/>
    <dgm:cxn modelId="{9043F9E9-CAC8-4550-BFDC-A070C162C714}" type="presParOf" srcId="{DF4F2B55-711D-457B-9CC1-3E3088B413F8}" destId="{327EA0B1-EE49-4EC9-89C2-7067076C7E05}" srcOrd="1" destOrd="0" presId="urn:microsoft.com/office/officeart/2008/layout/PictureStrips"/>
    <dgm:cxn modelId="{D2CD2F4D-FA05-4D7C-8273-A51A9A6258F7}" type="presParOf" srcId="{91E2C503-7D75-4A05-AD31-94DDC8DF1CE8}" destId="{A8D8C115-44B9-478E-BC55-06587C1FFC23}" srcOrd="3" destOrd="0" presId="urn:microsoft.com/office/officeart/2008/layout/PictureStrips"/>
    <dgm:cxn modelId="{840D6778-9114-403A-80D4-2912EDDC6A6F}" type="presParOf" srcId="{91E2C503-7D75-4A05-AD31-94DDC8DF1CE8}" destId="{75736A79-B86A-4EA2-B1BB-7F69D939A621}" srcOrd="4" destOrd="0" presId="urn:microsoft.com/office/officeart/2008/layout/PictureStrips"/>
    <dgm:cxn modelId="{4C854A78-078A-4B08-A598-4D83B518FCD6}" type="presParOf" srcId="{75736A79-B86A-4EA2-B1BB-7F69D939A621}" destId="{4D3C320E-CF56-49F5-8FF4-9931CA29BE03}" srcOrd="0" destOrd="0" presId="urn:microsoft.com/office/officeart/2008/layout/PictureStrips"/>
    <dgm:cxn modelId="{9B8B7807-44E8-46ED-B9C6-105C25C17EB5}" type="presParOf" srcId="{75736A79-B86A-4EA2-B1BB-7F69D939A621}" destId="{3D270B6A-6486-4BD7-9860-E9852EC8A7CF}" srcOrd="1" destOrd="0" presId="urn:microsoft.com/office/officeart/2008/layout/PictureStrips"/>
    <dgm:cxn modelId="{331FDB06-B7A9-4237-8D5A-97AD4B6AFE1C}" type="presParOf" srcId="{91E2C503-7D75-4A05-AD31-94DDC8DF1CE8}" destId="{B93675DF-0F59-4079-AF7C-278D5D77C4CC}" srcOrd="5" destOrd="0" presId="urn:microsoft.com/office/officeart/2008/layout/PictureStrips"/>
    <dgm:cxn modelId="{3F2217A1-B4BF-47F3-A5E0-00EED1BF7A74}" type="presParOf" srcId="{91E2C503-7D75-4A05-AD31-94DDC8DF1CE8}" destId="{3502AC86-E1F0-4736-A92A-CEC97C5848F2}" srcOrd="6" destOrd="0" presId="urn:microsoft.com/office/officeart/2008/layout/PictureStrips"/>
    <dgm:cxn modelId="{E0F066AF-77AE-4BCE-AF95-B6E3AA151177}" type="presParOf" srcId="{3502AC86-E1F0-4736-A92A-CEC97C5848F2}" destId="{B338E7EE-7C9D-4CEA-9003-AC3945A9410B}" srcOrd="0" destOrd="0" presId="urn:microsoft.com/office/officeart/2008/layout/PictureStrips"/>
    <dgm:cxn modelId="{A397CF4A-BD84-4F30-B680-FE8C3976FB02}" type="presParOf" srcId="{3502AC86-E1F0-4736-A92A-CEC97C5848F2}" destId="{2EF384D3-3A8F-4439-8D29-6A56D67CC161}" srcOrd="1" destOrd="0" presId="urn:microsoft.com/office/officeart/2008/layout/PictureStrips"/>
    <dgm:cxn modelId="{5678117A-1812-495B-8096-B0C8E661011D}" type="presParOf" srcId="{91E2C503-7D75-4A05-AD31-94DDC8DF1CE8}" destId="{3FC57385-A7DF-40A3-B43D-FD4D99DDF8DA}" srcOrd="7" destOrd="0" presId="urn:microsoft.com/office/officeart/2008/layout/PictureStrips"/>
    <dgm:cxn modelId="{54C90AB5-47E8-4FB1-9A7F-14AEC84524D8}" type="presParOf" srcId="{91E2C503-7D75-4A05-AD31-94DDC8DF1CE8}" destId="{6CACB7A8-D72F-4CEC-8226-D71E53A11435}" srcOrd="8" destOrd="0" presId="urn:microsoft.com/office/officeart/2008/layout/PictureStrips"/>
    <dgm:cxn modelId="{DFB58D35-525B-47D2-BEA7-E8DAC6AF1A04}" type="presParOf" srcId="{6CACB7A8-D72F-4CEC-8226-D71E53A11435}" destId="{1FA9A528-2488-4E79-91BF-B0C7DE031433}" srcOrd="0" destOrd="0" presId="urn:microsoft.com/office/officeart/2008/layout/PictureStrips"/>
    <dgm:cxn modelId="{41017EEB-E9B3-4260-A570-D3B29BB37C2B}" type="presParOf" srcId="{6CACB7A8-D72F-4CEC-8226-D71E53A11435}" destId="{E06E023C-51EC-40B3-80C3-6B6E6906BA78}" srcOrd="1" destOrd="0" presId="urn:microsoft.com/office/officeart/2008/layout/PictureStrips"/>
    <dgm:cxn modelId="{EBC8C998-D5B5-43A5-85E5-5D151C386781}" type="presParOf" srcId="{91E2C503-7D75-4A05-AD31-94DDC8DF1CE8}" destId="{AEB5FF4F-49FA-41A7-91D4-7C7493F511C0}" srcOrd="9" destOrd="0" presId="urn:microsoft.com/office/officeart/2008/layout/PictureStrips"/>
    <dgm:cxn modelId="{A923E68A-70AA-4A33-B1FE-F08F09036CD0}" type="presParOf" srcId="{91E2C503-7D75-4A05-AD31-94DDC8DF1CE8}" destId="{F8FD53EE-F676-497A-B751-4A0841085E30}" srcOrd="10" destOrd="0" presId="urn:microsoft.com/office/officeart/2008/layout/PictureStrips"/>
    <dgm:cxn modelId="{AA58D46F-2DE1-461E-B5F6-6A322B57B113}" type="presParOf" srcId="{F8FD53EE-F676-497A-B751-4A0841085E30}" destId="{DE130A8A-165C-4D41-8881-E637270E21AB}" srcOrd="0" destOrd="0" presId="urn:microsoft.com/office/officeart/2008/layout/PictureStrips"/>
    <dgm:cxn modelId="{7F804219-928F-4BBA-BEAE-7DB2CCC4E4DE}" type="presParOf" srcId="{F8FD53EE-F676-497A-B751-4A0841085E30}" destId="{3652136A-7629-4FB4-9658-2AE85BF1A698}" srcOrd="1" destOrd="0" presId="urn:microsoft.com/office/officeart/2008/layout/PictureStrips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B98C6-FAD8-450C-A86A-52E71E202F5B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A95C-FFAB-4B92-8CE2-FCC944A5AC1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/>
            <a:t>Pendukung</a:t>
          </a:r>
          <a:r>
            <a:rPr lang="en-US" sz="2800" dirty="0"/>
            <a:t> </a:t>
          </a:r>
          <a:r>
            <a:rPr lang="en-US" sz="2800" dirty="0" err="1"/>
            <a:t>kemandirian</a:t>
          </a:r>
          <a:r>
            <a:rPr lang="en-US" sz="2800" dirty="0"/>
            <a:t> </a:t>
          </a:r>
          <a:r>
            <a:rPr lang="en-US" sz="2800" dirty="0" err="1"/>
            <a:t>bangsa</a:t>
          </a:r>
          <a:endParaRPr lang="en-US" sz="2800" dirty="0"/>
        </a:p>
      </dgm:t>
    </dgm:pt>
    <dgm:pt modelId="{4CBA6B19-D789-44F0-8B7A-A342DB55C0BE}" type="parTrans" cxnId="{DD941989-8A69-4F69-B734-0C78055FA2F1}">
      <dgm:prSet/>
      <dgm:spPr/>
      <dgm:t>
        <a:bodyPr/>
        <a:lstStyle/>
        <a:p>
          <a:endParaRPr lang="en-US"/>
        </a:p>
      </dgm:t>
    </dgm:pt>
    <dgm:pt modelId="{E937EA03-36DB-4830-8A15-E7D74BE851FA}" type="sibTrans" cxnId="{DD941989-8A69-4F69-B734-0C78055FA2F1}">
      <dgm:prSet/>
      <dgm:spPr/>
      <dgm:t>
        <a:bodyPr/>
        <a:lstStyle/>
        <a:p>
          <a:endParaRPr lang="en-US"/>
        </a:p>
      </dgm:t>
    </dgm:pt>
    <dgm:pt modelId="{32A8E5EE-64F9-473F-973F-A6A36045ED5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/>
            <a:t>Sinergi</a:t>
          </a:r>
          <a:r>
            <a:rPr lang="en-US" sz="2800" dirty="0"/>
            <a:t> </a:t>
          </a:r>
          <a:r>
            <a:rPr lang="en-US" sz="2800" dirty="0" err="1"/>
            <a:t>implementasi</a:t>
          </a:r>
          <a:r>
            <a:rPr lang="en-US" sz="2800" dirty="0"/>
            <a:t> Tri Dharma</a:t>
          </a:r>
        </a:p>
      </dgm:t>
    </dgm:pt>
    <dgm:pt modelId="{78DFA6B0-4142-4452-AB63-D26D60B2277C}" type="parTrans" cxnId="{5B2B1EAA-805B-4FBF-BA50-74363537E75A}">
      <dgm:prSet/>
      <dgm:spPr/>
      <dgm:t>
        <a:bodyPr/>
        <a:lstStyle/>
        <a:p>
          <a:endParaRPr lang="en-US"/>
        </a:p>
      </dgm:t>
    </dgm:pt>
    <dgm:pt modelId="{EC726081-35A6-4FD0-97A5-71A92581CA92}" type="sibTrans" cxnId="{5B2B1EAA-805B-4FBF-BA50-74363537E75A}">
      <dgm:prSet/>
      <dgm:spPr/>
      <dgm:t>
        <a:bodyPr/>
        <a:lstStyle/>
        <a:p>
          <a:endParaRPr lang="en-US"/>
        </a:p>
      </dgm:t>
    </dgm:pt>
    <dgm:pt modelId="{E771FB89-1A10-46F4-9274-25A7E5C170C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/>
            <a:t>Implementasi</a:t>
          </a:r>
          <a:r>
            <a:rPr lang="en-US" sz="2400" dirty="0"/>
            <a:t> </a:t>
          </a:r>
          <a:r>
            <a:rPr lang="en-US" sz="2400" dirty="0" err="1"/>
            <a:t>melalui</a:t>
          </a:r>
          <a:r>
            <a:rPr lang="en-US" sz="2400" dirty="0"/>
            <a:t> </a:t>
          </a:r>
          <a:r>
            <a:rPr lang="id-ID" sz="2400" dirty="0"/>
            <a:t>berbagai </a:t>
          </a:r>
          <a:r>
            <a:rPr lang="en-US" sz="2400" dirty="0" err="1"/>
            <a:t>kegiatan</a:t>
          </a:r>
          <a:r>
            <a:rPr lang="en-US" sz="2400" dirty="0"/>
            <a:t> </a:t>
          </a:r>
          <a:r>
            <a:rPr lang="id-ID" sz="2400" dirty="0"/>
            <a:t>PPM</a:t>
          </a:r>
          <a:endParaRPr lang="en-US" sz="2400" dirty="0"/>
        </a:p>
      </dgm:t>
    </dgm:pt>
    <dgm:pt modelId="{B58329C7-7255-47D0-B3E2-FD5340E5E3FF}" type="parTrans" cxnId="{71EED87A-586C-4ACD-9BD7-2FCD55816A97}">
      <dgm:prSet/>
      <dgm:spPr/>
      <dgm:t>
        <a:bodyPr/>
        <a:lstStyle/>
        <a:p>
          <a:endParaRPr lang="en-US"/>
        </a:p>
      </dgm:t>
    </dgm:pt>
    <dgm:pt modelId="{27AD0745-20C8-45D8-911B-39B98B6B9559}" type="sibTrans" cxnId="{71EED87A-586C-4ACD-9BD7-2FCD55816A97}">
      <dgm:prSet/>
      <dgm:spPr/>
      <dgm:t>
        <a:bodyPr/>
        <a:lstStyle/>
        <a:p>
          <a:endParaRPr lang="en-US"/>
        </a:p>
      </dgm:t>
    </dgm:pt>
    <dgm:pt modelId="{8BB6B832-A9A1-4336-A2DF-4E739CB25C5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/>
            <a:t>Peluang</a:t>
          </a:r>
          <a:r>
            <a:rPr lang="en-US" sz="2400" dirty="0"/>
            <a:t> </a:t>
          </a:r>
          <a:r>
            <a:rPr lang="en-US" sz="2400" dirty="0" err="1"/>
            <a:t>kerjasama</a:t>
          </a:r>
          <a:r>
            <a:rPr lang="en-US" sz="2400" dirty="0"/>
            <a:t> </a:t>
          </a:r>
          <a:r>
            <a:rPr lang="en-US" sz="2400" dirty="0" err="1"/>
            <a:t>Nasional</a:t>
          </a:r>
          <a:r>
            <a:rPr lang="en-US" sz="2400" dirty="0"/>
            <a:t>/</a:t>
          </a:r>
          <a:r>
            <a:rPr lang="en-US" sz="2400" dirty="0" err="1"/>
            <a:t>Internasional</a:t>
          </a:r>
          <a:endParaRPr lang="en-US" sz="2400" dirty="0"/>
        </a:p>
      </dgm:t>
    </dgm:pt>
    <dgm:pt modelId="{B2150FAD-EDFB-4D32-8C3D-ADECE43FCFC9}" type="parTrans" cxnId="{A82AFEFC-B714-4499-8FE2-ABDB3E394222}">
      <dgm:prSet/>
      <dgm:spPr/>
      <dgm:t>
        <a:bodyPr/>
        <a:lstStyle/>
        <a:p>
          <a:endParaRPr lang="en-US"/>
        </a:p>
      </dgm:t>
    </dgm:pt>
    <dgm:pt modelId="{1A757249-8215-4D3F-8B57-F94C3BC0F6F3}" type="sibTrans" cxnId="{A82AFEFC-B714-4499-8FE2-ABDB3E394222}">
      <dgm:prSet/>
      <dgm:spPr/>
      <dgm:t>
        <a:bodyPr/>
        <a:lstStyle/>
        <a:p>
          <a:endParaRPr lang="en-US"/>
        </a:p>
      </dgm:t>
    </dgm:pt>
    <dgm:pt modelId="{3D70093D-657D-CD40-89A6-B6360FCC4B2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/>
            <a:t>Deseminasi</a:t>
          </a:r>
          <a:r>
            <a:rPr lang="en-US" sz="2800" dirty="0"/>
            <a:t> </a:t>
          </a:r>
          <a:r>
            <a:rPr lang="en-US" sz="2800" dirty="0" err="1"/>
            <a:t>hasil</a:t>
          </a:r>
          <a:r>
            <a:rPr lang="en-US" sz="2800" dirty="0"/>
            <a:t> </a:t>
          </a:r>
          <a:r>
            <a:rPr lang="en-US" sz="2800" dirty="0" err="1"/>
            <a:t>riset</a:t>
          </a:r>
          <a:r>
            <a:rPr lang="en-US" sz="2800" dirty="0"/>
            <a:t> PT</a:t>
          </a:r>
        </a:p>
      </dgm:t>
    </dgm:pt>
    <dgm:pt modelId="{08258552-44A8-F646-8F89-18BA157A1EB7}" type="parTrans" cxnId="{3DD7BD88-26E1-1C47-BCF4-458E9EE85220}">
      <dgm:prSet/>
      <dgm:spPr/>
      <dgm:t>
        <a:bodyPr/>
        <a:lstStyle/>
        <a:p>
          <a:endParaRPr lang="en-US"/>
        </a:p>
      </dgm:t>
    </dgm:pt>
    <dgm:pt modelId="{D0BDD865-DB01-594D-B71F-B708EDE29A96}" type="sibTrans" cxnId="{3DD7BD88-26E1-1C47-BCF4-458E9EE85220}">
      <dgm:prSet/>
      <dgm:spPr/>
      <dgm:t>
        <a:bodyPr/>
        <a:lstStyle/>
        <a:p>
          <a:endParaRPr lang="en-US"/>
        </a:p>
      </dgm:t>
    </dgm:pt>
    <dgm:pt modelId="{AB9102FD-3609-4FBE-8708-EF638E9687CD}" type="pres">
      <dgm:prSet presAssocID="{318B98C6-FAD8-450C-A86A-52E71E202F5B}" presName="compositeShape" presStyleCnt="0">
        <dgm:presLayoutVars>
          <dgm:dir/>
          <dgm:resizeHandles/>
        </dgm:presLayoutVars>
      </dgm:prSet>
      <dgm:spPr/>
    </dgm:pt>
    <dgm:pt modelId="{112B51E6-2F84-4D45-BCF9-6718D46AF5FD}" type="pres">
      <dgm:prSet presAssocID="{318B98C6-FAD8-450C-A86A-52E71E202F5B}" presName="pyramid" presStyleLbl="node1" presStyleIdx="0" presStyleCnt="1"/>
      <dgm:spPr>
        <a:solidFill>
          <a:srgbClr val="0070C0"/>
        </a:solidFill>
      </dgm:spPr>
    </dgm:pt>
    <dgm:pt modelId="{F686381B-FACE-45EF-9768-C6862CB4910B}" type="pres">
      <dgm:prSet presAssocID="{318B98C6-FAD8-450C-A86A-52E71E202F5B}" presName="theList" presStyleCnt="0"/>
      <dgm:spPr/>
    </dgm:pt>
    <dgm:pt modelId="{A31F7023-9DB4-4306-8914-BF96025A418F}" type="pres">
      <dgm:prSet presAssocID="{B4F1A95C-FFAB-4B92-8CE2-FCC944A5AC19}" presName="aNode" presStyleLbl="fgAcc1" presStyleIdx="0" presStyleCnt="5" custScaleX="261214">
        <dgm:presLayoutVars>
          <dgm:bulletEnabled val="1"/>
        </dgm:presLayoutVars>
      </dgm:prSet>
      <dgm:spPr/>
    </dgm:pt>
    <dgm:pt modelId="{A9F9A872-AB1C-4FC8-ACAD-5E766EECDE52}" type="pres">
      <dgm:prSet presAssocID="{B4F1A95C-FFAB-4B92-8CE2-FCC944A5AC19}" presName="aSpace" presStyleCnt="0"/>
      <dgm:spPr/>
    </dgm:pt>
    <dgm:pt modelId="{5C9AE5AA-6063-7A41-810F-07AA41EC0AEC}" type="pres">
      <dgm:prSet presAssocID="{3D70093D-657D-CD40-89A6-B6360FCC4B26}" presName="aNode" presStyleLbl="fgAcc1" presStyleIdx="1" presStyleCnt="5" custScaleX="262730">
        <dgm:presLayoutVars>
          <dgm:bulletEnabled val="1"/>
        </dgm:presLayoutVars>
      </dgm:prSet>
      <dgm:spPr/>
    </dgm:pt>
    <dgm:pt modelId="{8E43AF19-8140-2348-8994-818B46DC3AF3}" type="pres">
      <dgm:prSet presAssocID="{3D70093D-657D-CD40-89A6-B6360FCC4B26}" presName="aSpace" presStyleCnt="0"/>
      <dgm:spPr/>
    </dgm:pt>
    <dgm:pt modelId="{803080D1-10FA-4C28-A6FA-D53596DDBF88}" type="pres">
      <dgm:prSet presAssocID="{32A8E5EE-64F9-473F-973F-A6A36045ED5F}" presName="aNode" presStyleLbl="fgAcc1" presStyleIdx="2" presStyleCnt="5" custScaleX="262786">
        <dgm:presLayoutVars>
          <dgm:bulletEnabled val="1"/>
        </dgm:presLayoutVars>
      </dgm:prSet>
      <dgm:spPr/>
    </dgm:pt>
    <dgm:pt modelId="{8C208935-B72F-42BF-8CB3-AD8C8F4D4683}" type="pres">
      <dgm:prSet presAssocID="{32A8E5EE-64F9-473F-973F-A6A36045ED5F}" presName="aSpace" presStyleCnt="0"/>
      <dgm:spPr/>
    </dgm:pt>
    <dgm:pt modelId="{4F0D368F-BFD6-45EA-9005-66C15E1DA994}" type="pres">
      <dgm:prSet presAssocID="{E771FB89-1A10-46F4-9274-25A7E5C170CE}" presName="aNode" presStyleLbl="fgAcc1" presStyleIdx="3" presStyleCnt="5" custScaleX="272415" custLinFactY="20777" custLinFactNeighborX="2751" custLinFactNeighborY="100000">
        <dgm:presLayoutVars>
          <dgm:bulletEnabled val="1"/>
        </dgm:presLayoutVars>
      </dgm:prSet>
      <dgm:spPr/>
    </dgm:pt>
    <dgm:pt modelId="{51E5A47F-FC6D-4406-BA71-8DE6B1E350C3}" type="pres">
      <dgm:prSet presAssocID="{E771FB89-1A10-46F4-9274-25A7E5C170CE}" presName="aSpace" presStyleCnt="0"/>
      <dgm:spPr/>
    </dgm:pt>
    <dgm:pt modelId="{3E6A84A8-8C13-4FDE-B12D-8BC18B4B65DE}" type="pres">
      <dgm:prSet presAssocID="{8BB6B832-A9A1-4336-A2DF-4E739CB25C53}" presName="aNode" presStyleLbl="fgAcc1" presStyleIdx="4" presStyleCnt="5" custScaleX="262786" custLinFactY="27385" custLinFactNeighborY="100000">
        <dgm:presLayoutVars>
          <dgm:bulletEnabled val="1"/>
        </dgm:presLayoutVars>
      </dgm:prSet>
      <dgm:spPr/>
    </dgm:pt>
    <dgm:pt modelId="{F635C3FB-89FC-41DB-967D-2CC767F76E40}" type="pres">
      <dgm:prSet presAssocID="{8BB6B832-A9A1-4336-A2DF-4E739CB25C53}" presName="aSpace" presStyleCnt="0"/>
      <dgm:spPr/>
    </dgm:pt>
  </dgm:ptLst>
  <dgm:cxnLst>
    <dgm:cxn modelId="{51F30718-9677-4762-BAC1-A90018B29051}" type="presOf" srcId="{B4F1A95C-FFAB-4B92-8CE2-FCC944A5AC19}" destId="{A31F7023-9DB4-4306-8914-BF96025A418F}" srcOrd="0" destOrd="0" presId="urn:microsoft.com/office/officeart/2005/8/layout/pyramid2"/>
    <dgm:cxn modelId="{E1276332-EF23-4605-8B6F-5EF64BC4722E}" type="presOf" srcId="{8BB6B832-A9A1-4336-A2DF-4E739CB25C53}" destId="{3E6A84A8-8C13-4FDE-B12D-8BC18B4B65DE}" srcOrd="0" destOrd="0" presId="urn:microsoft.com/office/officeart/2005/8/layout/pyramid2"/>
    <dgm:cxn modelId="{06D8E140-9DAB-44C2-9745-B7CA831E08A3}" type="presOf" srcId="{3D70093D-657D-CD40-89A6-B6360FCC4B26}" destId="{5C9AE5AA-6063-7A41-810F-07AA41EC0AEC}" srcOrd="0" destOrd="0" presId="urn:microsoft.com/office/officeart/2005/8/layout/pyramid2"/>
    <dgm:cxn modelId="{0D201656-9135-4342-80A1-907A0A4C5122}" type="presOf" srcId="{32A8E5EE-64F9-473F-973F-A6A36045ED5F}" destId="{803080D1-10FA-4C28-A6FA-D53596DDBF88}" srcOrd="0" destOrd="0" presId="urn:microsoft.com/office/officeart/2005/8/layout/pyramid2"/>
    <dgm:cxn modelId="{71EED87A-586C-4ACD-9BD7-2FCD55816A97}" srcId="{318B98C6-FAD8-450C-A86A-52E71E202F5B}" destId="{E771FB89-1A10-46F4-9274-25A7E5C170CE}" srcOrd="3" destOrd="0" parTransId="{B58329C7-7255-47D0-B3E2-FD5340E5E3FF}" sibTransId="{27AD0745-20C8-45D8-911B-39B98B6B9559}"/>
    <dgm:cxn modelId="{E49A1981-6B81-4992-8BA9-82C6A45DABB6}" type="presOf" srcId="{318B98C6-FAD8-450C-A86A-52E71E202F5B}" destId="{AB9102FD-3609-4FBE-8708-EF638E9687CD}" srcOrd="0" destOrd="0" presId="urn:microsoft.com/office/officeart/2005/8/layout/pyramid2"/>
    <dgm:cxn modelId="{3DD7BD88-26E1-1C47-BCF4-458E9EE85220}" srcId="{318B98C6-FAD8-450C-A86A-52E71E202F5B}" destId="{3D70093D-657D-CD40-89A6-B6360FCC4B26}" srcOrd="1" destOrd="0" parTransId="{08258552-44A8-F646-8F89-18BA157A1EB7}" sibTransId="{D0BDD865-DB01-594D-B71F-B708EDE29A96}"/>
    <dgm:cxn modelId="{DD941989-8A69-4F69-B734-0C78055FA2F1}" srcId="{318B98C6-FAD8-450C-A86A-52E71E202F5B}" destId="{B4F1A95C-FFAB-4B92-8CE2-FCC944A5AC19}" srcOrd="0" destOrd="0" parTransId="{4CBA6B19-D789-44F0-8B7A-A342DB55C0BE}" sibTransId="{E937EA03-36DB-4830-8A15-E7D74BE851FA}"/>
    <dgm:cxn modelId="{5B2B1EAA-805B-4FBF-BA50-74363537E75A}" srcId="{318B98C6-FAD8-450C-A86A-52E71E202F5B}" destId="{32A8E5EE-64F9-473F-973F-A6A36045ED5F}" srcOrd="2" destOrd="0" parTransId="{78DFA6B0-4142-4452-AB63-D26D60B2277C}" sibTransId="{EC726081-35A6-4FD0-97A5-71A92581CA92}"/>
    <dgm:cxn modelId="{B4D9E8AC-FEDB-43D3-8975-089358AF020D}" type="presOf" srcId="{E771FB89-1A10-46F4-9274-25A7E5C170CE}" destId="{4F0D368F-BFD6-45EA-9005-66C15E1DA994}" srcOrd="0" destOrd="0" presId="urn:microsoft.com/office/officeart/2005/8/layout/pyramid2"/>
    <dgm:cxn modelId="{A82AFEFC-B714-4499-8FE2-ABDB3E394222}" srcId="{318B98C6-FAD8-450C-A86A-52E71E202F5B}" destId="{8BB6B832-A9A1-4336-A2DF-4E739CB25C53}" srcOrd="4" destOrd="0" parTransId="{B2150FAD-EDFB-4D32-8C3D-ADECE43FCFC9}" sibTransId="{1A757249-8215-4D3F-8B57-F94C3BC0F6F3}"/>
    <dgm:cxn modelId="{9EB9BCB2-0761-451C-A63F-7202DC3EB970}" type="presParOf" srcId="{AB9102FD-3609-4FBE-8708-EF638E9687CD}" destId="{112B51E6-2F84-4D45-BCF9-6718D46AF5FD}" srcOrd="0" destOrd="0" presId="urn:microsoft.com/office/officeart/2005/8/layout/pyramid2"/>
    <dgm:cxn modelId="{88B16173-4AE8-4983-B127-02743A69286B}" type="presParOf" srcId="{AB9102FD-3609-4FBE-8708-EF638E9687CD}" destId="{F686381B-FACE-45EF-9768-C6862CB4910B}" srcOrd="1" destOrd="0" presId="urn:microsoft.com/office/officeart/2005/8/layout/pyramid2"/>
    <dgm:cxn modelId="{C08AD1BF-4149-4325-B561-4460B4741DEB}" type="presParOf" srcId="{F686381B-FACE-45EF-9768-C6862CB4910B}" destId="{A31F7023-9DB4-4306-8914-BF96025A418F}" srcOrd="0" destOrd="0" presId="urn:microsoft.com/office/officeart/2005/8/layout/pyramid2"/>
    <dgm:cxn modelId="{CCA925DF-49F8-4F9B-9261-CE8EE1A22CC3}" type="presParOf" srcId="{F686381B-FACE-45EF-9768-C6862CB4910B}" destId="{A9F9A872-AB1C-4FC8-ACAD-5E766EECDE52}" srcOrd="1" destOrd="0" presId="urn:microsoft.com/office/officeart/2005/8/layout/pyramid2"/>
    <dgm:cxn modelId="{161E3021-61E3-4EC1-AC75-4C41E159C4FB}" type="presParOf" srcId="{F686381B-FACE-45EF-9768-C6862CB4910B}" destId="{5C9AE5AA-6063-7A41-810F-07AA41EC0AEC}" srcOrd="2" destOrd="0" presId="urn:microsoft.com/office/officeart/2005/8/layout/pyramid2"/>
    <dgm:cxn modelId="{F8DC3EFF-4254-4C36-909E-78FB2410E68A}" type="presParOf" srcId="{F686381B-FACE-45EF-9768-C6862CB4910B}" destId="{8E43AF19-8140-2348-8994-818B46DC3AF3}" srcOrd="3" destOrd="0" presId="urn:microsoft.com/office/officeart/2005/8/layout/pyramid2"/>
    <dgm:cxn modelId="{4CCD821F-9D3A-4452-A823-6F7CEB2C1EFD}" type="presParOf" srcId="{F686381B-FACE-45EF-9768-C6862CB4910B}" destId="{803080D1-10FA-4C28-A6FA-D53596DDBF88}" srcOrd="4" destOrd="0" presId="urn:microsoft.com/office/officeart/2005/8/layout/pyramid2"/>
    <dgm:cxn modelId="{0D4555C8-4ACC-4F49-928B-4EBB1426877A}" type="presParOf" srcId="{F686381B-FACE-45EF-9768-C6862CB4910B}" destId="{8C208935-B72F-42BF-8CB3-AD8C8F4D4683}" srcOrd="5" destOrd="0" presId="urn:microsoft.com/office/officeart/2005/8/layout/pyramid2"/>
    <dgm:cxn modelId="{4DC3C179-CC8E-4AC4-95C2-D7752EAE8CCB}" type="presParOf" srcId="{F686381B-FACE-45EF-9768-C6862CB4910B}" destId="{4F0D368F-BFD6-45EA-9005-66C15E1DA994}" srcOrd="6" destOrd="0" presId="urn:microsoft.com/office/officeart/2005/8/layout/pyramid2"/>
    <dgm:cxn modelId="{8E6FFFBA-D5A2-4188-91DF-92D5A6EAC384}" type="presParOf" srcId="{F686381B-FACE-45EF-9768-C6862CB4910B}" destId="{51E5A47F-FC6D-4406-BA71-8DE6B1E350C3}" srcOrd="7" destOrd="0" presId="urn:microsoft.com/office/officeart/2005/8/layout/pyramid2"/>
    <dgm:cxn modelId="{09EEE290-F98C-4534-AE91-66AF957EBCC8}" type="presParOf" srcId="{F686381B-FACE-45EF-9768-C6862CB4910B}" destId="{3E6A84A8-8C13-4FDE-B12D-8BC18B4B65DE}" srcOrd="8" destOrd="0" presId="urn:microsoft.com/office/officeart/2005/8/layout/pyramid2"/>
    <dgm:cxn modelId="{389D30BF-246E-43DA-B302-3A461C61A58C}" type="presParOf" srcId="{F686381B-FACE-45EF-9768-C6862CB4910B}" destId="{F635C3FB-89FC-41DB-967D-2CC767F76E4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5DCA-66BC-40FB-B9C6-1906F113DA99}">
      <dsp:nvSpPr>
        <dsp:cNvPr id="0" name=""/>
        <dsp:cNvSpPr/>
      </dsp:nvSpPr>
      <dsp:spPr>
        <a:xfrm>
          <a:off x="1611" y="367999"/>
          <a:ext cx="2059553" cy="818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Pengertian</a:t>
          </a:r>
          <a:r>
            <a:rPr lang="en-US" sz="27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pengabdian</a:t>
          </a:r>
          <a:endParaRPr lang="en-US" sz="27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611" y="367999"/>
        <a:ext cx="2059553" cy="818606"/>
      </dsp:txXfrm>
    </dsp:sp>
    <dsp:sp modelId="{067F2B12-03DA-439B-95D7-C52096D4DD34}">
      <dsp:nvSpPr>
        <dsp:cNvPr id="0" name=""/>
        <dsp:cNvSpPr/>
      </dsp:nvSpPr>
      <dsp:spPr>
        <a:xfrm>
          <a:off x="2061165" y="367999"/>
          <a:ext cx="411910" cy="818606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F5BC1-9E05-4AC7-8B19-1D3BB881A569}">
      <dsp:nvSpPr>
        <dsp:cNvPr id="0" name=""/>
        <dsp:cNvSpPr/>
      </dsp:nvSpPr>
      <dsp:spPr>
        <a:xfrm>
          <a:off x="1611" y="1283805"/>
          <a:ext cx="2059553" cy="11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Kegiatan</a:t>
          </a:r>
          <a:r>
            <a:rPr lang="en-US" sz="27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tanpa</a:t>
          </a:r>
          <a:r>
            <a:rPr lang="en-US" sz="27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biaya</a:t>
          </a:r>
          <a:endParaRPr lang="en-US" sz="27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611" y="1283805"/>
        <a:ext cx="2059553" cy="1169437"/>
      </dsp:txXfrm>
    </dsp:sp>
    <dsp:sp modelId="{0B0B862C-FD00-4F6D-9659-67D56FB5E876}">
      <dsp:nvSpPr>
        <dsp:cNvPr id="0" name=""/>
        <dsp:cNvSpPr/>
      </dsp:nvSpPr>
      <dsp:spPr>
        <a:xfrm>
          <a:off x="1994098" y="1228233"/>
          <a:ext cx="411910" cy="116943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9B15F-2EBD-4E41-A280-593DE56E4B7A}">
      <dsp:nvSpPr>
        <dsp:cNvPr id="0" name=""/>
        <dsp:cNvSpPr/>
      </dsp:nvSpPr>
      <dsp:spPr>
        <a:xfrm>
          <a:off x="1611" y="2550442"/>
          <a:ext cx="2045460" cy="11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Pendanaan</a:t>
          </a:r>
          <a:r>
            <a:rPr lang="en-US" sz="27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yang </a:t>
          </a: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tersedia</a:t>
          </a:r>
          <a:endParaRPr lang="en-US" sz="27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611" y="2550442"/>
        <a:ext cx="2045460" cy="1169437"/>
      </dsp:txXfrm>
    </dsp:sp>
    <dsp:sp modelId="{6BDA447D-D514-42AF-A494-D2666A8AEDCB}">
      <dsp:nvSpPr>
        <dsp:cNvPr id="0" name=""/>
        <dsp:cNvSpPr/>
      </dsp:nvSpPr>
      <dsp:spPr>
        <a:xfrm>
          <a:off x="2047072" y="2550442"/>
          <a:ext cx="409092" cy="116943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C22BE-8D7C-4D67-9E2E-B291ABD592F3}">
      <dsp:nvSpPr>
        <dsp:cNvPr id="0" name=""/>
        <dsp:cNvSpPr/>
      </dsp:nvSpPr>
      <dsp:spPr>
        <a:xfrm>
          <a:off x="2621413" y="2550442"/>
          <a:ext cx="5624853" cy="116943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Pendanaan</a:t>
          </a:r>
          <a:r>
            <a:rPr lang="en-US" sz="2700" kern="1200" dirty="0"/>
            <a:t> </a:t>
          </a:r>
          <a:r>
            <a:rPr lang="en-US" sz="2700" kern="1200" dirty="0" err="1"/>
            <a:t>terbatas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Bukan</a:t>
          </a:r>
          <a:r>
            <a:rPr lang="en-US" sz="2700" kern="1200" dirty="0"/>
            <a:t> </a:t>
          </a:r>
          <a:r>
            <a:rPr lang="en-US" sz="2700" kern="1200" dirty="0" err="1"/>
            <a:t>investasi</a:t>
          </a:r>
          <a:r>
            <a:rPr lang="en-US" sz="2700" kern="1200" dirty="0"/>
            <a:t> </a:t>
          </a:r>
          <a:r>
            <a:rPr lang="en-US" sz="2700" kern="1200" dirty="0" err="1"/>
            <a:t>produktif</a:t>
          </a:r>
          <a:endParaRPr lang="en-US" sz="2700" kern="1200" dirty="0"/>
        </a:p>
      </dsp:txBody>
      <dsp:txXfrm>
        <a:off x="2621413" y="2550442"/>
        <a:ext cx="5624853" cy="1169437"/>
      </dsp:txXfrm>
    </dsp:sp>
    <dsp:sp modelId="{21265CD2-1B73-48F5-ACF6-3FBD970C9B1B}">
      <dsp:nvSpPr>
        <dsp:cNvPr id="0" name=""/>
        <dsp:cNvSpPr/>
      </dsp:nvSpPr>
      <dsp:spPr>
        <a:xfrm>
          <a:off x="1611" y="3881034"/>
          <a:ext cx="2059553" cy="818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Insentif</a:t>
          </a:r>
          <a:r>
            <a:rPr lang="en-US" sz="27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kum</a:t>
          </a:r>
          <a:r>
            <a:rPr lang="en-US" sz="27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kecil</a:t>
          </a:r>
          <a:endParaRPr lang="en-US" sz="27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611" y="3881034"/>
        <a:ext cx="2059553" cy="818606"/>
      </dsp:txXfrm>
    </dsp:sp>
    <dsp:sp modelId="{80F03183-D982-4023-A583-169C653E6BF5}">
      <dsp:nvSpPr>
        <dsp:cNvPr id="0" name=""/>
        <dsp:cNvSpPr/>
      </dsp:nvSpPr>
      <dsp:spPr>
        <a:xfrm>
          <a:off x="2061165" y="3817080"/>
          <a:ext cx="411910" cy="94651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3BCC5-3F00-4BDC-A7D1-2A5DE5217BF4}">
      <dsp:nvSpPr>
        <dsp:cNvPr id="0" name=""/>
        <dsp:cNvSpPr/>
      </dsp:nvSpPr>
      <dsp:spPr>
        <a:xfrm>
          <a:off x="2637840" y="3817080"/>
          <a:ext cx="5601985" cy="94651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Sekedar</a:t>
          </a:r>
          <a:r>
            <a:rPr lang="en-US" sz="2700" kern="1200" dirty="0"/>
            <a:t> </a:t>
          </a:r>
          <a:r>
            <a:rPr lang="en-US" sz="2700" kern="1200" dirty="0" err="1"/>
            <a:t>menggugurkan</a:t>
          </a:r>
          <a:r>
            <a:rPr lang="en-US" sz="2700" kern="1200" dirty="0"/>
            <a:t> </a:t>
          </a:r>
          <a:r>
            <a:rPr lang="en-US" sz="2700" kern="1200" dirty="0" err="1"/>
            <a:t>kewajiban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Kurangnya</a:t>
          </a:r>
          <a:r>
            <a:rPr lang="en-US" sz="2700" kern="1200" dirty="0"/>
            <a:t> </a:t>
          </a:r>
          <a:r>
            <a:rPr lang="en-US" sz="2700" kern="1200" dirty="0" err="1"/>
            <a:t>penghargaan</a:t>
          </a:r>
          <a:endParaRPr lang="en-US" sz="2700" kern="1200" dirty="0"/>
        </a:p>
      </dsp:txBody>
      <dsp:txXfrm>
        <a:off x="2637840" y="3817080"/>
        <a:ext cx="5601985" cy="94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E050B-5CC1-428F-9346-D7B7311BA61D}">
      <dsp:nvSpPr>
        <dsp:cNvPr id="0" name=""/>
        <dsp:cNvSpPr/>
      </dsp:nvSpPr>
      <dsp:spPr>
        <a:xfrm>
          <a:off x="988094" y="235573"/>
          <a:ext cx="4095577" cy="127986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6897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FFFF00"/>
              </a:solidFill>
            </a:rPr>
            <a:t>Masyarakat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sebagai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mitra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pembangunan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988094" y="235573"/>
        <a:ext cx="4095577" cy="1279867"/>
      </dsp:txXfrm>
    </dsp:sp>
    <dsp:sp modelId="{5A3BED23-3B22-4C93-A245-771C4AAEC1F5}">
      <dsp:nvSpPr>
        <dsp:cNvPr id="0" name=""/>
        <dsp:cNvSpPr/>
      </dsp:nvSpPr>
      <dsp:spPr>
        <a:xfrm>
          <a:off x="817445" y="50703"/>
          <a:ext cx="895907" cy="1343861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84AB46-F9EF-4DF9-B7C1-47F80A1D7595}">
      <dsp:nvSpPr>
        <dsp:cNvPr id="0" name=""/>
        <dsp:cNvSpPr/>
      </dsp:nvSpPr>
      <dsp:spPr>
        <a:xfrm>
          <a:off x="5451428" y="235573"/>
          <a:ext cx="4095577" cy="127986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6897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Dana </a:t>
          </a:r>
          <a:r>
            <a:rPr lang="en-US" sz="2500" kern="1200" dirty="0" err="1">
              <a:solidFill>
                <a:srgbClr val="FFFF00"/>
              </a:solidFill>
            </a:rPr>
            <a:t>Investasi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Jangka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Panjang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5451428" y="235573"/>
        <a:ext cx="4095577" cy="1279867"/>
      </dsp:txXfrm>
    </dsp:sp>
    <dsp:sp modelId="{327EA0B1-EE49-4EC9-89C2-7067076C7E05}">
      <dsp:nvSpPr>
        <dsp:cNvPr id="0" name=""/>
        <dsp:cNvSpPr/>
      </dsp:nvSpPr>
      <dsp:spPr>
        <a:xfrm>
          <a:off x="5280779" y="50703"/>
          <a:ext cx="895907" cy="1343861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3C320E-CF56-49F5-8FF4-9931CA29BE03}">
      <dsp:nvSpPr>
        <dsp:cNvPr id="0" name=""/>
        <dsp:cNvSpPr/>
      </dsp:nvSpPr>
      <dsp:spPr>
        <a:xfrm>
          <a:off x="988094" y="1846784"/>
          <a:ext cx="4095577" cy="127986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6897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FFFF00"/>
              </a:solidFill>
            </a:rPr>
            <a:t>Sinergi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berkelanjutan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antar</a:t>
          </a:r>
          <a:r>
            <a:rPr lang="en-US" sz="2500" kern="1200" dirty="0">
              <a:solidFill>
                <a:srgbClr val="FFFF00"/>
              </a:solidFill>
            </a:rPr>
            <a:t> program</a:t>
          </a:r>
        </a:p>
      </dsp:txBody>
      <dsp:txXfrm>
        <a:off x="988094" y="1846784"/>
        <a:ext cx="4095577" cy="1279867"/>
      </dsp:txXfrm>
    </dsp:sp>
    <dsp:sp modelId="{3D270B6A-6486-4BD7-9860-E9852EC8A7CF}">
      <dsp:nvSpPr>
        <dsp:cNvPr id="0" name=""/>
        <dsp:cNvSpPr/>
      </dsp:nvSpPr>
      <dsp:spPr>
        <a:xfrm>
          <a:off x="817445" y="1661915"/>
          <a:ext cx="895907" cy="1343861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38E7EE-7C9D-4CEA-9003-AC3945A9410B}">
      <dsp:nvSpPr>
        <dsp:cNvPr id="0" name=""/>
        <dsp:cNvSpPr/>
      </dsp:nvSpPr>
      <dsp:spPr>
        <a:xfrm>
          <a:off x="5451428" y="1846784"/>
          <a:ext cx="4095577" cy="127986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6897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FFFF00"/>
              </a:solidFill>
            </a:rPr>
            <a:t>Gabungan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inovasi</a:t>
          </a:r>
          <a:r>
            <a:rPr lang="en-US" sz="2500" kern="1200" dirty="0">
              <a:solidFill>
                <a:srgbClr val="FFFF00"/>
              </a:solidFill>
            </a:rPr>
            <a:t> IPTEK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strategis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5451428" y="1846784"/>
        <a:ext cx="4095577" cy="1279867"/>
      </dsp:txXfrm>
    </dsp:sp>
    <dsp:sp modelId="{2EF384D3-3A8F-4439-8D29-6A56D67CC161}">
      <dsp:nvSpPr>
        <dsp:cNvPr id="0" name=""/>
        <dsp:cNvSpPr/>
      </dsp:nvSpPr>
      <dsp:spPr>
        <a:xfrm>
          <a:off x="5280779" y="1661915"/>
          <a:ext cx="895907" cy="1343861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A9A528-2488-4E79-91BF-B0C7DE031433}">
      <dsp:nvSpPr>
        <dsp:cNvPr id="0" name=""/>
        <dsp:cNvSpPr/>
      </dsp:nvSpPr>
      <dsp:spPr>
        <a:xfrm>
          <a:off x="988094" y="3457996"/>
          <a:ext cx="4095577" cy="127986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6897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FFFF00"/>
              </a:solidFill>
            </a:rPr>
            <a:t>Insentif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publikasi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dan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penerbitan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988094" y="3457996"/>
        <a:ext cx="4095577" cy="1279867"/>
      </dsp:txXfrm>
    </dsp:sp>
    <dsp:sp modelId="{E06E023C-51EC-40B3-80C3-6B6E6906BA78}">
      <dsp:nvSpPr>
        <dsp:cNvPr id="0" name=""/>
        <dsp:cNvSpPr/>
      </dsp:nvSpPr>
      <dsp:spPr>
        <a:xfrm>
          <a:off x="817445" y="3273126"/>
          <a:ext cx="895907" cy="1343861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130A8A-165C-4D41-8881-E637270E21AB}">
      <dsp:nvSpPr>
        <dsp:cNvPr id="0" name=""/>
        <dsp:cNvSpPr/>
      </dsp:nvSpPr>
      <dsp:spPr>
        <a:xfrm>
          <a:off x="5451428" y="3457996"/>
          <a:ext cx="4095577" cy="127986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6897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FFFF00"/>
              </a:solidFill>
            </a:rPr>
            <a:t>Peluang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bagi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mitra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untuk</a:t>
          </a:r>
          <a:r>
            <a:rPr lang="en-US" sz="2500" kern="1200" dirty="0">
              <a:solidFill>
                <a:srgbClr val="FFFF00"/>
              </a:solidFill>
            </a:rPr>
            <a:t> </a:t>
          </a:r>
          <a:r>
            <a:rPr lang="en-US" sz="2500" kern="1200" dirty="0" err="1">
              <a:solidFill>
                <a:srgbClr val="FFFF00"/>
              </a:solidFill>
            </a:rPr>
            <a:t>investasi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5451428" y="3457996"/>
        <a:ext cx="4095577" cy="1279867"/>
      </dsp:txXfrm>
    </dsp:sp>
    <dsp:sp modelId="{3652136A-7629-4FB4-9658-2AE85BF1A698}">
      <dsp:nvSpPr>
        <dsp:cNvPr id="0" name=""/>
        <dsp:cNvSpPr/>
      </dsp:nvSpPr>
      <dsp:spPr>
        <a:xfrm>
          <a:off x="5280779" y="3273126"/>
          <a:ext cx="895907" cy="1343861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B51E6-2F84-4D45-BCF9-6718D46AF5FD}">
      <dsp:nvSpPr>
        <dsp:cNvPr id="0" name=""/>
        <dsp:cNvSpPr/>
      </dsp:nvSpPr>
      <dsp:spPr>
        <a:xfrm>
          <a:off x="769620" y="0"/>
          <a:ext cx="5090207" cy="5090207"/>
        </a:xfrm>
        <a:prstGeom prst="triangl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1F7023-9DB4-4306-8914-BF96025A418F}">
      <dsp:nvSpPr>
        <dsp:cNvPr id="0" name=""/>
        <dsp:cNvSpPr/>
      </dsp:nvSpPr>
      <dsp:spPr>
        <a:xfrm>
          <a:off x="647733" y="509517"/>
          <a:ext cx="8642616" cy="72376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Pendukung</a:t>
          </a:r>
          <a:r>
            <a:rPr lang="en-US" sz="2800" kern="1200" dirty="0"/>
            <a:t> </a:t>
          </a:r>
          <a:r>
            <a:rPr lang="en-US" sz="2800" kern="1200" dirty="0" err="1"/>
            <a:t>kemandirian</a:t>
          </a:r>
          <a:r>
            <a:rPr lang="en-US" sz="2800" kern="1200" dirty="0"/>
            <a:t> </a:t>
          </a:r>
          <a:r>
            <a:rPr lang="en-US" sz="2800" kern="1200" dirty="0" err="1"/>
            <a:t>bangsa</a:t>
          </a:r>
          <a:endParaRPr lang="en-US" sz="2800" kern="1200" dirty="0"/>
        </a:p>
      </dsp:txBody>
      <dsp:txXfrm>
        <a:off x="683064" y="544848"/>
        <a:ext cx="8571954" cy="653101"/>
      </dsp:txXfrm>
    </dsp:sp>
    <dsp:sp modelId="{5C9AE5AA-6063-7A41-810F-07AA41EC0AEC}">
      <dsp:nvSpPr>
        <dsp:cNvPr id="0" name=""/>
        <dsp:cNvSpPr/>
      </dsp:nvSpPr>
      <dsp:spPr>
        <a:xfrm>
          <a:off x="622653" y="1323752"/>
          <a:ext cx="8692775" cy="723763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Deseminasi</a:t>
          </a:r>
          <a:r>
            <a:rPr lang="en-US" sz="2800" kern="1200" dirty="0"/>
            <a:t> </a:t>
          </a:r>
          <a:r>
            <a:rPr lang="en-US" sz="2800" kern="1200" dirty="0" err="1"/>
            <a:t>hasil</a:t>
          </a:r>
          <a:r>
            <a:rPr lang="en-US" sz="2800" kern="1200" dirty="0"/>
            <a:t> </a:t>
          </a:r>
          <a:r>
            <a:rPr lang="en-US" sz="2800" kern="1200" dirty="0" err="1"/>
            <a:t>riset</a:t>
          </a:r>
          <a:r>
            <a:rPr lang="en-US" sz="2800" kern="1200" dirty="0"/>
            <a:t> PT</a:t>
          </a:r>
        </a:p>
      </dsp:txBody>
      <dsp:txXfrm>
        <a:off x="657984" y="1359083"/>
        <a:ext cx="8622113" cy="653101"/>
      </dsp:txXfrm>
    </dsp:sp>
    <dsp:sp modelId="{803080D1-10FA-4C28-A6FA-D53596DDBF88}">
      <dsp:nvSpPr>
        <dsp:cNvPr id="0" name=""/>
        <dsp:cNvSpPr/>
      </dsp:nvSpPr>
      <dsp:spPr>
        <a:xfrm>
          <a:off x="621727" y="2137986"/>
          <a:ext cx="8694628" cy="72376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Sinergi</a:t>
          </a:r>
          <a:r>
            <a:rPr lang="en-US" sz="2800" kern="1200" dirty="0"/>
            <a:t> </a:t>
          </a:r>
          <a:r>
            <a:rPr lang="en-US" sz="2800" kern="1200" dirty="0" err="1"/>
            <a:t>implementasi</a:t>
          </a:r>
          <a:r>
            <a:rPr lang="en-US" sz="2800" kern="1200" dirty="0"/>
            <a:t> Tri Dharma</a:t>
          </a:r>
        </a:p>
      </dsp:txBody>
      <dsp:txXfrm>
        <a:off x="657058" y="2173317"/>
        <a:ext cx="8623966" cy="653101"/>
      </dsp:txXfrm>
    </dsp:sp>
    <dsp:sp modelId="{4F0D368F-BFD6-45EA-9005-66C15E1DA994}">
      <dsp:nvSpPr>
        <dsp:cNvPr id="0" name=""/>
        <dsp:cNvSpPr/>
      </dsp:nvSpPr>
      <dsp:spPr>
        <a:xfrm>
          <a:off x="553453" y="3193067"/>
          <a:ext cx="9013216" cy="72376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Implementasi</a:t>
          </a:r>
          <a:r>
            <a:rPr lang="en-US" sz="2400" kern="1200" dirty="0"/>
            <a:t> </a:t>
          </a:r>
          <a:r>
            <a:rPr lang="en-US" sz="2400" kern="1200" dirty="0" err="1"/>
            <a:t>melalui</a:t>
          </a:r>
          <a:r>
            <a:rPr lang="en-US" sz="2400" kern="1200" dirty="0"/>
            <a:t> </a:t>
          </a:r>
          <a:r>
            <a:rPr lang="id-ID" sz="2400" kern="1200" dirty="0"/>
            <a:t>berbagai </a:t>
          </a:r>
          <a:r>
            <a:rPr lang="en-US" sz="2400" kern="1200" dirty="0" err="1"/>
            <a:t>kegiatan</a:t>
          </a:r>
          <a:r>
            <a:rPr lang="en-US" sz="2400" kern="1200" dirty="0"/>
            <a:t> </a:t>
          </a:r>
          <a:r>
            <a:rPr lang="id-ID" sz="2400" kern="1200" dirty="0"/>
            <a:t>PPM</a:t>
          </a:r>
          <a:endParaRPr lang="en-US" sz="2400" kern="1200" dirty="0"/>
        </a:p>
      </dsp:txBody>
      <dsp:txXfrm>
        <a:off x="588784" y="3228398"/>
        <a:ext cx="8942554" cy="653101"/>
      </dsp:txXfrm>
    </dsp:sp>
    <dsp:sp modelId="{3E6A84A8-8C13-4FDE-B12D-8BC18B4B65DE}">
      <dsp:nvSpPr>
        <dsp:cNvPr id="0" name=""/>
        <dsp:cNvSpPr/>
      </dsp:nvSpPr>
      <dsp:spPr>
        <a:xfrm>
          <a:off x="621727" y="4055128"/>
          <a:ext cx="8694628" cy="72376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Peluang</a:t>
          </a:r>
          <a:r>
            <a:rPr lang="en-US" sz="2400" kern="1200" dirty="0"/>
            <a:t> </a:t>
          </a:r>
          <a:r>
            <a:rPr lang="en-US" sz="2400" kern="1200" dirty="0" err="1"/>
            <a:t>kerjasama</a:t>
          </a:r>
          <a:r>
            <a:rPr lang="en-US" sz="2400" kern="1200" dirty="0"/>
            <a:t> </a:t>
          </a:r>
          <a:r>
            <a:rPr lang="en-US" sz="2400" kern="1200" dirty="0" err="1"/>
            <a:t>Nasional</a:t>
          </a:r>
          <a:r>
            <a:rPr lang="en-US" sz="2400" kern="1200" dirty="0"/>
            <a:t>/</a:t>
          </a:r>
          <a:r>
            <a:rPr lang="en-US" sz="2400" kern="1200" dirty="0" err="1"/>
            <a:t>Internasional</a:t>
          </a:r>
          <a:endParaRPr lang="en-US" sz="2400" kern="1200" dirty="0"/>
        </a:p>
      </dsp:txBody>
      <dsp:txXfrm>
        <a:off x="657058" y="4090459"/>
        <a:ext cx="8623966" cy="65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98E8-8877-45B7-B7FA-C895D0F0FEF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C3CA-E668-437F-94D6-5AB56EF9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otes Placeholder">
            <a:extLst>
              <a:ext uri="{FF2B5EF4-FFF2-40B4-BE49-F238E27FC236}">
                <a16:creationId xmlns:a16="http://schemas.microsoft.com/office/drawing/2014/main" id="{577DE211-3868-407D-B562-19494646B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5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46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6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7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0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AD6DDD-74B3-40B1-9A2F-B2B5D6D47B0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C11BA7-5D8B-480E-A077-EE56710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36168" y="2165684"/>
            <a:ext cx="7443537" cy="1546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Arial" pitchFamily="34" charset="0"/>
                <a:cs typeface="Arial" pitchFamily="34" charset="0"/>
              </a:rPr>
              <a:t>PANDUAN PROGRAM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PENGABDIAN KEPADA MASYARAKAT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EDISI XIII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1739" y="5126805"/>
            <a:ext cx="6678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b="1" dirty="0"/>
              <a:t>NINING LATIANINGSIH</a:t>
            </a:r>
          </a:p>
          <a:p>
            <a:pPr algn="r"/>
            <a:r>
              <a:rPr lang="en-ID" b="1" dirty="0"/>
              <a:t>KOORDINATOR PENGABDIAN KEPADA  MASYARAKAT </a:t>
            </a:r>
          </a:p>
          <a:p>
            <a:pPr algn="r"/>
            <a:r>
              <a:rPr lang="en-ID" b="1" dirty="0"/>
              <a:t>POLITEKNIK NEGERI JAKARTA</a:t>
            </a:r>
          </a:p>
          <a:p>
            <a:pPr algn="r"/>
            <a:r>
              <a:rPr lang="en-ID" b="1" dirty="0"/>
              <a:t>TAHUN 2020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F4CD8-EAA7-483F-A92C-BE6380491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122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3799B-19B3-4DA7-9BB1-44C05349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70" y="43341"/>
            <a:ext cx="2143125" cy="2143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EF498C-62CD-49B2-BEC0-909B6C5E539F}"/>
              </a:ext>
            </a:extLst>
          </p:cNvPr>
          <p:cNvSpPr txBox="1"/>
          <p:nvPr/>
        </p:nvSpPr>
        <p:spPr>
          <a:xfrm>
            <a:off x="4820434" y="3780898"/>
            <a:ext cx="71695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PENYUSUNAN PROPOSAL </a:t>
            </a:r>
          </a:p>
          <a:p>
            <a:pPr algn="ctr"/>
            <a:r>
              <a:rPr lang="en-ID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PENGABDIAN KEPADA MASYARAKAT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E6A06-181E-434C-90B3-FC4BBFEEADB6}"/>
              </a:ext>
            </a:extLst>
          </p:cNvPr>
          <p:cNvSpPr txBox="1">
            <a:spLocks/>
          </p:cNvSpPr>
          <p:nvPr/>
        </p:nvSpPr>
        <p:spPr>
          <a:xfrm>
            <a:off x="-105059" y="4419641"/>
            <a:ext cx="4741227" cy="1200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DISAMPAIKAN PADA WORKSHOP 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PENULISAN PROPOSAL PENGABDIAN MASYARAKAT KOMPETITIF NASIONAL 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 LINGKUNGAN UNTIRTA TAHUN 2020</a:t>
            </a:r>
          </a:p>
        </p:txBody>
      </p:sp>
    </p:spTree>
    <p:extLst>
      <p:ext uri="{BB962C8B-B14F-4D97-AF65-F5344CB8AC3E}">
        <p14:creationId xmlns:p14="http://schemas.microsoft.com/office/powerpoint/2010/main" val="345233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44103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sivitas</a:t>
            </a:r>
            <a:r>
              <a:rPr lang="en-US" b="1" dirty="0"/>
              <a:t> </a:t>
            </a:r>
            <a:r>
              <a:rPr lang="en-US" b="1" dirty="0" err="1"/>
              <a:t>akademika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mengamalkan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membudayakan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memajukan</a:t>
            </a:r>
            <a:r>
              <a:rPr lang="en-US" b="1" dirty="0"/>
              <a:t> </a:t>
            </a:r>
            <a:r>
              <a:rPr lang="en-US" b="1" dirty="0" err="1"/>
              <a:t>kesejahteraan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mencerdaskan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4235116"/>
            <a:ext cx="10515600" cy="23108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UU No</a:t>
            </a:r>
            <a:r>
              <a:rPr lang="id-ID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Sisdiknas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PT 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berkewajiban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menyelenggarakan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Tridharma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</a:t>
            </a:r>
          </a:p>
          <a:p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id-ID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uruf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UU No</a:t>
            </a:r>
            <a:r>
              <a:rPr lang="id-ID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2005  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keprofesionalan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berkewajiban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Tridharma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mewajibkan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Tridharma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menyelenggarakan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pengabdian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6061811" y="1965858"/>
            <a:ext cx="591151" cy="3744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0564-E1A3-4490-9B81-D3BCDEA5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CE76C9-1531-489C-B0C7-7AEBC0DC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22061"/>
              </p:ext>
            </p:extLst>
          </p:nvPr>
        </p:nvGraphicFramePr>
        <p:xfrm>
          <a:off x="0" y="0"/>
          <a:ext cx="12191999" cy="68980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10769">
                  <a:extLst>
                    <a:ext uri="{9D8B030D-6E8A-4147-A177-3AD203B41FA5}">
                      <a16:colId xmlns:a16="http://schemas.microsoft.com/office/drawing/2014/main" val="3221954380"/>
                    </a:ext>
                  </a:extLst>
                </a:gridCol>
                <a:gridCol w="1389336">
                  <a:extLst>
                    <a:ext uri="{9D8B030D-6E8A-4147-A177-3AD203B41FA5}">
                      <a16:colId xmlns:a16="http://schemas.microsoft.com/office/drawing/2014/main" val="2612945243"/>
                    </a:ext>
                  </a:extLst>
                </a:gridCol>
                <a:gridCol w="1275092">
                  <a:extLst>
                    <a:ext uri="{9D8B030D-6E8A-4147-A177-3AD203B41FA5}">
                      <a16:colId xmlns:a16="http://schemas.microsoft.com/office/drawing/2014/main" val="1512944707"/>
                    </a:ext>
                  </a:extLst>
                </a:gridCol>
                <a:gridCol w="1681696">
                  <a:extLst>
                    <a:ext uri="{9D8B030D-6E8A-4147-A177-3AD203B41FA5}">
                      <a16:colId xmlns:a16="http://schemas.microsoft.com/office/drawing/2014/main" val="4180308352"/>
                    </a:ext>
                  </a:extLst>
                </a:gridCol>
                <a:gridCol w="1917553">
                  <a:extLst>
                    <a:ext uri="{9D8B030D-6E8A-4147-A177-3AD203B41FA5}">
                      <a16:colId xmlns:a16="http://schemas.microsoft.com/office/drawing/2014/main" val="2564130477"/>
                    </a:ext>
                  </a:extLst>
                </a:gridCol>
                <a:gridCol w="1917553">
                  <a:extLst>
                    <a:ext uri="{9D8B030D-6E8A-4147-A177-3AD203B41FA5}">
                      <a16:colId xmlns:a16="http://schemas.microsoft.com/office/drawing/2014/main" val="21718457"/>
                    </a:ext>
                  </a:extLst>
                </a:gridCol>
              </a:tblGrid>
              <a:tr h="220800">
                <a:tc rowSpan="2">
                  <a:txBody>
                    <a:bodyPr/>
                    <a:lstStyle/>
                    <a:p>
                      <a:pPr marL="448945" marR="0" indent="-8382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Kategori dan Program</a:t>
                      </a:r>
                      <a:endParaRPr lang="en-US" sz="1400" dirty="0">
                        <a:effectLst/>
                      </a:endParaRPr>
                    </a:p>
                    <a:p>
                      <a:pPr marL="683895" marR="424180" indent="-234950">
                        <a:lnSpc>
                          <a:spcPts val="125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Pengabdian kepada Masyarakat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6921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Pengelola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0294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Klaster Perguruan Tinggi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36568"/>
                  </a:ext>
                </a:extLst>
              </a:tr>
              <a:tr h="368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8001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Unggul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40640" indent="-1270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Sangat Bagus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marR="4445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Memuaskan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105410" indent="14605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Kurang Memuaskan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251057"/>
                  </a:ext>
                </a:extLst>
              </a:tr>
              <a:tr h="220800">
                <a:tc gridSpan="6"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A. Kategori Kompetitif Nasional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16113"/>
                  </a:ext>
                </a:extLst>
              </a:tr>
              <a:tr h="351102">
                <a:tc>
                  <a:txBody>
                    <a:bodyPr/>
                    <a:lstStyle/>
                    <a:p>
                      <a:pPr marL="459740" marR="370840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1. Program Kemitraan Masyarakat (PKM);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2065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DRPM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72516"/>
                  </a:ext>
                </a:extLst>
              </a:tr>
              <a:tr h="532750">
                <a:tc>
                  <a:txBody>
                    <a:bodyPr/>
                    <a:lstStyle/>
                    <a:p>
                      <a:pPr marL="459740" marR="302895" indent="-228600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2. Program Kemitraan Masyarakat Stimulus (PKMS);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32715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DRPM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1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6396438"/>
                  </a:ext>
                </a:extLst>
              </a:tr>
              <a:tr h="981125">
                <a:tc>
                  <a:txBody>
                    <a:bodyPr/>
                    <a:lstStyle/>
                    <a:p>
                      <a:pPr marL="459740" marR="302895" indent="-228600">
                        <a:lnSpc>
                          <a:spcPts val="13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3. Program Kuliah Kerja Nyata Pembelajaran dan Pemberdayaan Masyarakat (KKN- PPM).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32715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DRPM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460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65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444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1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8045720"/>
                  </a:ext>
                </a:extLst>
              </a:tr>
              <a:tr h="531209">
                <a:tc>
                  <a:txBody>
                    <a:bodyPr/>
                    <a:lstStyle/>
                    <a:p>
                      <a:pPr marL="45974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4. Program Pengembangan Kewirausahaan (PPK);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32715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DRPM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460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651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444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17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7495056"/>
                  </a:ext>
                </a:extLst>
              </a:tr>
              <a:tr h="707811">
                <a:tc>
                  <a:txBody>
                    <a:bodyPr/>
                    <a:lstStyle/>
                    <a:p>
                      <a:pPr marL="459740" marR="3683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5. Program Pengembangan Produk Unggulan Daerah (PPPUD)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32715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DRPM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460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65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444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1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5217310"/>
                  </a:ext>
                </a:extLst>
              </a:tr>
              <a:tr h="709211">
                <a:tc>
                  <a:txBody>
                    <a:bodyPr/>
                    <a:lstStyle/>
                    <a:p>
                      <a:pPr marL="459740" marR="45085" indent="-22860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6. Program Pengembangan Usaha Produk Intelektual Kampus (PPUPIK);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32715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DRPM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460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65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444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1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1011080"/>
                  </a:ext>
                </a:extLst>
              </a:tr>
              <a:tr h="530508">
                <a:tc>
                  <a:txBody>
                    <a:bodyPr/>
                    <a:lstStyle/>
                    <a:p>
                      <a:pPr marL="459740" marR="0" indent="-228600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7. Program Pengembangan Desa Mitra (PPDM);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32715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DRPM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460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Ö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65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444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1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861256"/>
                  </a:ext>
                </a:extLst>
              </a:tr>
              <a:tr h="356008">
                <a:tc>
                  <a:txBody>
                    <a:bodyPr/>
                    <a:lstStyle/>
                    <a:p>
                      <a:pPr marL="459740" marR="0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8. Program Kemitraan Wilayah (PKW)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2065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DRPM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0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Ö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0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0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Ö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2689714"/>
                  </a:ext>
                </a:extLst>
              </a:tr>
              <a:tr h="220800">
                <a:tc gridSpan="6">
                  <a:txBody>
                    <a:bodyPr/>
                    <a:lstStyle/>
                    <a:p>
                      <a:pPr marL="73025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B. Kategori Desentralisasi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87488"/>
                  </a:ext>
                </a:extLst>
              </a:tr>
              <a:tr h="550831">
                <a:tc>
                  <a:txBody>
                    <a:bodyPr/>
                    <a:lstStyle/>
                    <a:p>
                      <a:pPr marL="73025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Program Pemberdayaan</a:t>
                      </a:r>
                      <a:endParaRPr lang="en-US" sz="1400">
                        <a:effectLst/>
                      </a:endParaRPr>
                    </a:p>
                    <a:p>
                      <a:pPr marL="73025" marR="177800">
                        <a:lnSpc>
                          <a:spcPts val="122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Masyarakat Unggulan Perguruan Tinggi (PPMUPT)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32080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460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165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Ö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444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38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0035531"/>
                  </a:ext>
                </a:extLst>
              </a:tr>
              <a:tr h="220800">
                <a:tc gridSpan="6"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C. Kategori Penugasan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656280"/>
                  </a:ext>
                </a:extLst>
              </a:tr>
              <a:tr h="395658">
                <a:tc>
                  <a:txBody>
                    <a:bodyPr/>
                    <a:lstStyle/>
                    <a:p>
                      <a:pPr marL="73025" marR="30480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Program Penerapan Iptek kepada Masyarakat (PPIM)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2065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DRPM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Ö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Ö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Ö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Ö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183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46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E552-5291-4980-832E-80407C4A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2" y="198598"/>
            <a:ext cx="10364451" cy="7940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Ringkasan</a:t>
            </a:r>
            <a:r>
              <a:rPr lang="en-US" b="1" dirty="0"/>
              <a:t> </a:t>
            </a:r>
            <a:r>
              <a:rPr lang="en-US" b="1" dirty="0" err="1"/>
              <a:t>Pengusulan</a:t>
            </a:r>
            <a:r>
              <a:rPr lang="en-US" b="1" dirty="0"/>
              <a:t>, </a:t>
            </a:r>
            <a:r>
              <a:rPr lang="en-US" b="1" dirty="0" err="1"/>
              <a:t>seleksi</a:t>
            </a:r>
            <a:r>
              <a:rPr lang="en-US" b="1" dirty="0"/>
              <a:t> dan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Pengabdian</a:t>
            </a:r>
            <a:r>
              <a:rPr lang="en-US" dirty="0"/>
              <a:t>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EEC13-914E-406D-B541-D86426E0A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628602"/>
              </p:ext>
            </p:extLst>
          </p:nvPr>
        </p:nvGraphicFramePr>
        <p:xfrm>
          <a:off x="0" y="1161125"/>
          <a:ext cx="12192000" cy="56968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70152">
                  <a:extLst>
                    <a:ext uri="{9D8B030D-6E8A-4147-A177-3AD203B41FA5}">
                      <a16:colId xmlns:a16="http://schemas.microsoft.com/office/drawing/2014/main" val="1545085512"/>
                    </a:ext>
                  </a:extLst>
                </a:gridCol>
                <a:gridCol w="2270152">
                  <a:extLst>
                    <a:ext uri="{9D8B030D-6E8A-4147-A177-3AD203B41FA5}">
                      <a16:colId xmlns:a16="http://schemas.microsoft.com/office/drawing/2014/main" val="1686962475"/>
                    </a:ext>
                  </a:extLst>
                </a:gridCol>
                <a:gridCol w="646678">
                  <a:extLst>
                    <a:ext uri="{9D8B030D-6E8A-4147-A177-3AD203B41FA5}">
                      <a16:colId xmlns:a16="http://schemas.microsoft.com/office/drawing/2014/main" val="3905730646"/>
                    </a:ext>
                  </a:extLst>
                </a:gridCol>
                <a:gridCol w="788613">
                  <a:extLst>
                    <a:ext uri="{9D8B030D-6E8A-4147-A177-3AD203B41FA5}">
                      <a16:colId xmlns:a16="http://schemas.microsoft.com/office/drawing/2014/main" val="794763805"/>
                    </a:ext>
                  </a:extLst>
                </a:gridCol>
                <a:gridCol w="788613">
                  <a:extLst>
                    <a:ext uri="{9D8B030D-6E8A-4147-A177-3AD203B41FA5}">
                      <a16:colId xmlns:a16="http://schemas.microsoft.com/office/drawing/2014/main" val="3469826738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3103440897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3856914103"/>
                    </a:ext>
                  </a:extLst>
                </a:gridCol>
                <a:gridCol w="775056">
                  <a:extLst>
                    <a:ext uri="{9D8B030D-6E8A-4147-A177-3AD203B41FA5}">
                      <a16:colId xmlns:a16="http://schemas.microsoft.com/office/drawing/2014/main" val="1626810005"/>
                    </a:ext>
                  </a:extLst>
                </a:gridCol>
                <a:gridCol w="776652">
                  <a:extLst>
                    <a:ext uri="{9D8B030D-6E8A-4147-A177-3AD203B41FA5}">
                      <a16:colId xmlns:a16="http://schemas.microsoft.com/office/drawing/2014/main" val="1518621899"/>
                    </a:ext>
                  </a:extLst>
                </a:gridCol>
                <a:gridCol w="776652">
                  <a:extLst>
                    <a:ext uri="{9D8B030D-6E8A-4147-A177-3AD203B41FA5}">
                      <a16:colId xmlns:a16="http://schemas.microsoft.com/office/drawing/2014/main" val="4170531825"/>
                    </a:ext>
                  </a:extLst>
                </a:gridCol>
                <a:gridCol w="776652">
                  <a:extLst>
                    <a:ext uri="{9D8B030D-6E8A-4147-A177-3AD203B41FA5}">
                      <a16:colId xmlns:a16="http://schemas.microsoft.com/office/drawing/2014/main" val="2931710573"/>
                    </a:ext>
                  </a:extLst>
                </a:gridCol>
                <a:gridCol w="771070">
                  <a:extLst>
                    <a:ext uri="{9D8B030D-6E8A-4147-A177-3AD203B41FA5}">
                      <a16:colId xmlns:a16="http://schemas.microsoft.com/office/drawing/2014/main" val="354398756"/>
                    </a:ext>
                  </a:extLst>
                </a:gridCol>
              </a:tblGrid>
              <a:tr h="431558">
                <a:tc gridSpan="2">
                  <a:txBody>
                    <a:bodyPr/>
                    <a:lstStyle/>
                    <a:p>
                      <a:pPr marL="457200" marR="301625" indent="-13589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Tahapan Pendanaan di setiap Skema Pengabdian kepada Masyarakat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254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PKM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4445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PKMS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937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KKN-PPM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1684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PPK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0287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PPPUD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8572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PPUPIK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 marR="1270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PPDM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 marR="0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PKW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400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PPMUPT*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PPIM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6844706"/>
                  </a:ext>
                </a:extLst>
              </a:tr>
              <a:tr h="23531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262255" marR="93980" indent="-1447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Pengusulan secara daring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Pengisian identitas pengusul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7963066"/>
                  </a:ext>
                </a:extLst>
              </a:tr>
              <a:tr h="215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Pengisian identitas usulan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7192973"/>
                  </a:ext>
                </a:extLst>
              </a:tr>
              <a:tr h="427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11684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Mengisi kelengkapan usulan sesuai skema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5382415"/>
                  </a:ext>
                </a:extLst>
              </a:tr>
              <a:tr h="214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Persetujuan pimpinan unit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9811131"/>
                  </a:ext>
                </a:extLst>
              </a:tr>
              <a:tr h="21492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2374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Seleksi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Penilaian usulan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001058"/>
                  </a:ext>
                </a:extLst>
              </a:tr>
              <a:tr h="639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8100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Pembahasan usulan dan kunjungan lapangan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9185260"/>
                  </a:ext>
                </a:extLst>
              </a:tr>
              <a:tr h="215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Penetapan pemenang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1592034"/>
                  </a:ext>
                </a:extLst>
              </a:tr>
              <a:tr h="64563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89535" marR="0">
                        <a:spcBef>
                          <a:spcPts val="10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Pelaksanaan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Pengisian catatan harian,</a:t>
                      </a:r>
                      <a:endParaRPr lang="en-US" sz="1600">
                        <a:effectLst/>
                      </a:endParaRPr>
                    </a:p>
                    <a:p>
                      <a:pPr marL="73025" marR="520700">
                        <a:lnSpc>
                          <a:spcPts val="12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logbook dan Laporan kemajuan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15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95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95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1841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95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2508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63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4810295"/>
                  </a:ext>
                </a:extLst>
              </a:tr>
              <a:tr h="430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49885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Monitoring dan evaluasi Internal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4690617"/>
                  </a:ext>
                </a:extLst>
              </a:tr>
              <a:tr h="427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49885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Monitoring dan evaluasi Eksternal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9658201"/>
                  </a:ext>
                </a:extLst>
              </a:tr>
              <a:tr h="21492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15811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Pelaporan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Laporan akhir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5186096"/>
                  </a:ext>
                </a:extLst>
              </a:tr>
              <a:tr h="215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Penilaian hasil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ü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9361818"/>
                  </a:ext>
                </a:extLst>
              </a:tr>
              <a:tr h="639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8862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Pengisian dan penilaian usulan lanjutan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ü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0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350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531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9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9BA2-C90A-442A-8000-2622DB2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28875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Skema </a:t>
            </a:r>
            <a:r>
              <a:rPr lang="en-US" dirty="0" err="1"/>
              <a:t>Pendaan</a:t>
            </a:r>
            <a:r>
              <a:rPr lang="en-US" dirty="0"/>
              <a:t>, Tim </a:t>
            </a:r>
            <a:r>
              <a:rPr lang="en-US" dirty="0" err="1"/>
              <a:t>Pelaksana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dan </a:t>
            </a:r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masayrakat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5C9DAD-B95A-4E38-AF45-C8F0FC420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61708"/>
              </p:ext>
            </p:extLst>
          </p:nvPr>
        </p:nvGraphicFramePr>
        <p:xfrm>
          <a:off x="104274" y="1036805"/>
          <a:ext cx="12087726" cy="5928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30765">
                  <a:extLst>
                    <a:ext uri="{9D8B030D-6E8A-4147-A177-3AD203B41FA5}">
                      <a16:colId xmlns:a16="http://schemas.microsoft.com/office/drawing/2014/main" val="2393424552"/>
                    </a:ext>
                  </a:extLst>
                </a:gridCol>
                <a:gridCol w="2942513">
                  <a:extLst>
                    <a:ext uri="{9D8B030D-6E8A-4147-A177-3AD203B41FA5}">
                      <a16:colId xmlns:a16="http://schemas.microsoft.com/office/drawing/2014/main" val="1781594519"/>
                    </a:ext>
                  </a:extLst>
                </a:gridCol>
                <a:gridCol w="1014057">
                  <a:extLst>
                    <a:ext uri="{9D8B030D-6E8A-4147-A177-3AD203B41FA5}">
                      <a16:colId xmlns:a16="http://schemas.microsoft.com/office/drawing/2014/main" val="3504122370"/>
                    </a:ext>
                  </a:extLst>
                </a:gridCol>
                <a:gridCol w="1010321">
                  <a:extLst>
                    <a:ext uri="{9D8B030D-6E8A-4147-A177-3AD203B41FA5}">
                      <a16:colId xmlns:a16="http://schemas.microsoft.com/office/drawing/2014/main" val="696491024"/>
                    </a:ext>
                  </a:extLst>
                </a:gridCol>
                <a:gridCol w="1095035">
                  <a:extLst>
                    <a:ext uri="{9D8B030D-6E8A-4147-A177-3AD203B41FA5}">
                      <a16:colId xmlns:a16="http://schemas.microsoft.com/office/drawing/2014/main" val="2954740531"/>
                    </a:ext>
                  </a:extLst>
                </a:gridCol>
                <a:gridCol w="1095035">
                  <a:extLst>
                    <a:ext uri="{9D8B030D-6E8A-4147-A177-3AD203B41FA5}">
                      <a16:colId xmlns:a16="http://schemas.microsoft.com/office/drawing/2014/main" val="561258368"/>
                    </a:ext>
                  </a:extLst>
                </a:gridCol>
              </a:tblGrid>
              <a:tr h="29009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16700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Skema Pengabdian kepada Masyarakat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33655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Tim Pelaksana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0325" marR="33655" indent="15240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Waktu (tahun)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0995" marR="0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Biaya (juta Rp)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07343"/>
                  </a:ext>
                </a:extLst>
              </a:tr>
              <a:tr h="236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marR="254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DRPM*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2857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PT**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3238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Mitra**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543385"/>
                  </a:ext>
                </a:extLst>
              </a:tr>
              <a:tr h="236650">
                <a:tc>
                  <a:txBody>
                    <a:bodyPr/>
                    <a:lstStyle/>
                    <a:p>
                      <a:pPr marL="7302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A. KOMPETITIF NASIONAL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8087042"/>
                  </a:ext>
                </a:extLst>
              </a:tr>
              <a:tr h="449635">
                <a:tc>
                  <a:txBody>
                    <a:bodyPr/>
                    <a:lstStyle/>
                    <a:p>
                      <a:pPr marL="200660" marR="488315" indent="-12827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1. Program Kemitraan Masyarakat (PKM)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Ketua dengan maksimum 2 anggota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3360" algn="r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5604651"/>
                  </a:ext>
                </a:extLst>
              </a:tr>
              <a:tr h="454318">
                <a:tc>
                  <a:txBody>
                    <a:bodyPr/>
                    <a:lstStyle/>
                    <a:p>
                      <a:pPr marL="200660" marR="488315" indent="-12827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2. Program Kemitraan Masyarakat Stimulus (PKMS)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Ketua dengan maksimum 2 anggota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3360" algn="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8323396"/>
                  </a:ext>
                </a:extLst>
              </a:tr>
              <a:tr h="491901">
                <a:tc>
                  <a:txBody>
                    <a:bodyPr/>
                    <a:lstStyle/>
                    <a:p>
                      <a:pPr marL="7112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3. Program Kuliah Kerja Nyata -</a:t>
                      </a:r>
                      <a:endParaRPr lang="en-US" sz="1600" dirty="0">
                        <a:effectLst/>
                      </a:endParaRPr>
                    </a:p>
                    <a:p>
                      <a:pPr marL="200660" marR="43751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Pembelajaran dan Pemberdayaan Masyarakat (KKN-PPM)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Ketua dengan maksimum 2 anggota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2133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0740652"/>
                  </a:ext>
                </a:extLst>
              </a:tr>
              <a:tr h="464468">
                <a:tc>
                  <a:txBody>
                    <a:bodyPr/>
                    <a:lstStyle/>
                    <a:p>
                      <a:pPr marL="200660" marR="910590" indent="-128270">
                        <a:lnSpc>
                          <a:spcPct val="93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4. Program Pengembangan Kewirausahaan (PPK)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3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Ketua dengan maksimum 3 anggota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3360" algn="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2540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8575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1395174"/>
                  </a:ext>
                </a:extLst>
              </a:tr>
              <a:tr h="449635">
                <a:tc>
                  <a:txBody>
                    <a:bodyPr/>
                    <a:lstStyle/>
                    <a:p>
                      <a:pPr marL="200660" marR="472440" indent="-12827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5. Program Pengembangan Produk Unggulan Daerah (PPPUD)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Ketua dengan maksimum 3 anggota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3360" algn="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254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2857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898758"/>
                  </a:ext>
                </a:extLst>
              </a:tr>
              <a:tr h="478027">
                <a:tc>
                  <a:txBody>
                    <a:bodyPr/>
                    <a:lstStyle/>
                    <a:p>
                      <a:pPr marL="200660" marR="146050" indent="-128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6. Program pengembangan Usaha Produk Intelektual Kampus (PPUPIK)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Ketua dengan maksimum 3 anggota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213360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12065" marR="2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34925" marR="285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8119102"/>
                  </a:ext>
                </a:extLst>
              </a:tr>
              <a:tr h="499469">
                <a:tc>
                  <a:txBody>
                    <a:bodyPr/>
                    <a:lstStyle/>
                    <a:p>
                      <a:pPr marL="200660" marR="251460" indent="-12827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7. Program Pengembangan Desa Mitra (PPDM)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Ketua dengan maksimum 3 anggota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6535" algn="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8575" algn="ct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9213679"/>
                  </a:ext>
                </a:extLst>
              </a:tr>
              <a:tr h="473300">
                <a:tc>
                  <a:txBody>
                    <a:bodyPr/>
                    <a:lstStyle/>
                    <a:p>
                      <a:pPr marL="7302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8. Program Kemitraan Wilayah (PKW)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Ketua dengan maksimum 3 anggota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6535" algn="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2385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9554771"/>
                  </a:ext>
                </a:extLst>
              </a:tr>
              <a:tr h="236650">
                <a:tc>
                  <a:txBody>
                    <a:bodyPr/>
                    <a:lstStyle/>
                    <a:p>
                      <a:pPr marL="7302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B. KATEGORI DESENTRALISASI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9617874"/>
                  </a:ext>
                </a:extLst>
              </a:tr>
              <a:tr h="479414">
                <a:tc>
                  <a:txBody>
                    <a:bodyPr/>
                    <a:lstStyle/>
                    <a:p>
                      <a:pPr marL="73025" marR="180340">
                        <a:lnSpc>
                          <a:spcPct val="9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Program Pemberdayaan Masyarakat Unggulan Perguruan Tinggi (PPMUPT)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Ketua dengan maksimum 3 anggota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6535" algn="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276728"/>
                  </a:ext>
                </a:extLst>
              </a:tr>
              <a:tr h="236650">
                <a:tc>
                  <a:txBody>
                    <a:bodyPr/>
                    <a:lstStyle/>
                    <a:p>
                      <a:pPr marL="73025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C. KATEGORI PENUGASAN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8464805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marL="73025" marR="56896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Program Penerapan Iptek kepada Masyarakat (PPIM)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828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Ketua dengan maksimum 3 anggota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16535" algn="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2540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150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18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68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817282-A72D-4EA6-BBAC-37661B230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45923"/>
              </p:ext>
            </p:extLst>
          </p:nvPr>
        </p:nvGraphicFramePr>
        <p:xfrm>
          <a:off x="1" y="1"/>
          <a:ext cx="12191999" cy="72741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06647">
                  <a:extLst>
                    <a:ext uri="{9D8B030D-6E8A-4147-A177-3AD203B41FA5}">
                      <a16:colId xmlns:a16="http://schemas.microsoft.com/office/drawing/2014/main" val="1731626672"/>
                    </a:ext>
                  </a:extLst>
                </a:gridCol>
                <a:gridCol w="4647142">
                  <a:extLst>
                    <a:ext uri="{9D8B030D-6E8A-4147-A177-3AD203B41FA5}">
                      <a16:colId xmlns:a16="http://schemas.microsoft.com/office/drawing/2014/main" val="7803226"/>
                    </a:ext>
                  </a:extLst>
                </a:gridCol>
                <a:gridCol w="3674428">
                  <a:extLst>
                    <a:ext uri="{9D8B030D-6E8A-4147-A177-3AD203B41FA5}">
                      <a16:colId xmlns:a16="http://schemas.microsoft.com/office/drawing/2014/main" val="2493587655"/>
                    </a:ext>
                  </a:extLst>
                </a:gridCol>
                <a:gridCol w="735293">
                  <a:extLst>
                    <a:ext uri="{9D8B030D-6E8A-4147-A177-3AD203B41FA5}">
                      <a16:colId xmlns:a16="http://schemas.microsoft.com/office/drawing/2014/main" val="4013031023"/>
                    </a:ext>
                  </a:extLst>
                </a:gridCol>
                <a:gridCol w="641469">
                  <a:extLst>
                    <a:ext uri="{9D8B030D-6E8A-4147-A177-3AD203B41FA5}">
                      <a16:colId xmlns:a16="http://schemas.microsoft.com/office/drawing/2014/main" val="3873235891"/>
                    </a:ext>
                  </a:extLst>
                </a:gridCol>
                <a:gridCol w="643510">
                  <a:extLst>
                    <a:ext uri="{9D8B030D-6E8A-4147-A177-3AD203B41FA5}">
                      <a16:colId xmlns:a16="http://schemas.microsoft.com/office/drawing/2014/main" val="975952236"/>
                    </a:ext>
                  </a:extLst>
                </a:gridCol>
                <a:gridCol w="643510">
                  <a:extLst>
                    <a:ext uri="{9D8B030D-6E8A-4147-A177-3AD203B41FA5}">
                      <a16:colId xmlns:a16="http://schemas.microsoft.com/office/drawing/2014/main" val="3991797087"/>
                    </a:ext>
                  </a:extLst>
                </a:gridCol>
              </a:tblGrid>
              <a:tr h="177086">
                <a:tc rowSpan="2">
                  <a:txBody>
                    <a:bodyPr/>
                    <a:lstStyle/>
                    <a:p>
                      <a:pPr marL="88265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93370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Jenis Luaran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94995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Indikator Capaian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21665" marR="614045" algn="ctr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Tahun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05810"/>
                  </a:ext>
                </a:extLst>
              </a:tr>
              <a:tr h="129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065" marR="0">
                        <a:lnSpc>
                          <a:spcPts val="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TS**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ts val="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TS+1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ts val="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TS+2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TS+n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4904124"/>
                  </a:ext>
                </a:extLst>
              </a:tr>
              <a:tr h="172417">
                <a:tc rowSpan="3">
                  <a:txBody>
                    <a:bodyPr/>
                    <a:lstStyle/>
                    <a:p>
                      <a:pPr marL="11430" marR="0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3660" marR="2393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Publikasi di jurnal ilmiah cetak atau elektronik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Artikel di Jurnal Internasional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6316625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75120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Artikel di Jurnal Nasional Terakreditasi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7864450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38989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Artikel di Jurnal Nasional Tidak Terakreditasi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5294947"/>
                  </a:ext>
                </a:extLst>
              </a:tr>
              <a:tr h="172417">
                <a:tc rowSpan="3">
                  <a:txBody>
                    <a:bodyPr/>
                    <a:lstStyle/>
                    <a:p>
                      <a:pPr marL="11430" marR="0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3660" marR="533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Artikel ilmiah dimuat di prosiding cetak atau elektronik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Internasional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0253321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Nasional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4974272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Lokal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686866"/>
                  </a:ext>
                </a:extLst>
              </a:tr>
              <a:tr h="172417">
                <a:tc rowSpan="2">
                  <a:txBody>
                    <a:bodyPr/>
                    <a:lstStyle/>
                    <a:p>
                      <a:pPr marL="11430" marR="0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73660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Artikel di media</a:t>
                      </a:r>
                      <a:endParaRPr lang="en-US" sz="1200" dirty="0">
                        <a:effectLst/>
                      </a:endParaRPr>
                    </a:p>
                    <a:p>
                      <a:pPr marL="73660" marR="379730">
                        <a:lnSpc>
                          <a:spcPts val="12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masa cetak atau elektronik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Nasional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89523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Lokal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9625017"/>
                  </a:ext>
                </a:extLst>
              </a:tr>
              <a:tr h="172417">
                <a:tc>
                  <a:txBody>
                    <a:bodyPr/>
                    <a:lstStyle/>
                    <a:p>
                      <a:pPr marL="0" marR="132715" algn="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5187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Dokumentasi pelaksanaan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Video kegiatan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8048334"/>
                  </a:ext>
                </a:extLst>
              </a:tr>
              <a:tr h="172417">
                <a:tc rowSpan="3">
                  <a:txBody>
                    <a:bodyPr/>
                    <a:lstStyle/>
                    <a:p>
                      <a:pPr marL="11430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3660" marR="340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(Keynote Speaker/Invited)</a:t>
                      </a:r>
                      <a:endParaRPr lang="en-US" sz="1200" dirty="0">
                        <a:effectLst/>
                      </a:endParaRPr>
                    </a:p>
                    <a:p>
                      <a:pPr marL="7366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dalam temu ilmiah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Internasional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613254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Nasional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378942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Lokal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8846672"/>
                  </a:ext>
                </a:extLst>
              </a:tr>
              <a:tr h="172417">
                <a:tc>
                  <a:txBody>
                    <a:bodyPr/>
                    <a:lstStyle/>
                    <a:p>
                      <a:pPr marL="0" marR="132715" algn="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220345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Pembicara tamu (Visiting Lecturer)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Internasional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495595"/>
                  </a:ext>
                </a:extLst>
              </a:tr>
              <a:tr h="172417">
                <a:tc rowSpan="8">
                  <a:txBody>
                    <a:bodyPr/>
                    <a:lstStyle/>
                    <a:p>
                      <a:pPr marL="11430" marR="0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 marL="73660" marR="73025">
                        <a:lnSpc>
                          <a:spcPct val="10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Kekayaan Intelektual (KI)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Paten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9255909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Paten Sederhana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9533178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Perlindungan Varietas Tanaman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0470912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Hak Cipta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4958390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Merk Dagang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8053019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Rahasia Dagang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3528050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Desain Produk Industri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6313545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Indikasi Geografis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2163133"/>
                  </a:ext>
                </a:extLst>
              </a:tr>
              <a:tr h="172417">
                <a:tc>
                  <a:txBody>
                    <a:bodyPr/>
                    <a:lstStyle/>
                    <a:p>
                      <a:pPr marL="0" marR="132715" algn="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Buku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Buku ber ISBN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2439468"/>
                  </a:ext>
                </a:extLst>
              </a:tr>
              <a:tr h="172417">
                <a:tc>
                  <a:txBody>
                    <a:bodyPr/>
                    <a:lstStyle/>
                    <a:p>
                      <a:pPr marL="0" marR="132715" algn="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Book chapter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2826981"/>
                  </a:ext>
                </a:extLst>
              </a:tr>
              <a:tr h="172417">
                <a:tc rowSpan="5">
                  <a:txBody>
                    <a:bodyPr/>
                    <a:lstStyle/>
                    <a:p>
                      <a:pPr marL="11239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73660" marR="1155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Mitra Non Produktif Ekonomi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Pengetahuannya meningkat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1653608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Keterampilannya meningkat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3590924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Kesehatannya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97010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Pendapatannya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6703852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Pelayanannya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2639552"/>
                  </a:ext>
                </a:extLst>
              </a:tr>
              <a:tr h="172417">
                <a:tc rowSpan="10">
                  <a:txBody>
                    <a:bodyPr/>
                    <a:lstStyle/>
                    <a:p>
                      <a:pPr marL="112395" marR="0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 marL="73660" marR="13906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Mitra Produktif Ekonomi/Perguruan Tinggi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Pengetahuannya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51469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Keterampilannya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841134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Kualitas produknya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1058574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Jumlah produknya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3613583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Jenis produknya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6198987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Kapasitas produksi meningkat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6745495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Berhasil melakukan ekspor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9442646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13843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Berhasil melakukan pemasaran antar Pulau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4098072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Jumlah aset meningkat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7713303"/>
                  </a:ext>
                </a:extLst>
              </a:tr>
              <a:tr h="172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Jumlah omsetnya meningkat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686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1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PT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(PPM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09906" cy="314661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Kluster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PPM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20%, SD 25%,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45%, RGU 10%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2539770" y="4542629"/>
            <a:ext cx="1825438" cy="9504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Memuaskan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Oval 4"/>
          <p:cNvSpPr/>
          <p:nvPr/>
        </p:nvSpPr>
        <p:spPr>
          <a:xfrm>
            <a:off x="4537027" y="4291823"/>
            <a:ext cx="1898513" cy="95049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Memuaskan</a:t>
            </a:r>
            <a:r>
              <a:rPr lang="en-US" sz="135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35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Satisfactorty</a:t>
            </a:r>
            <a:r>
              <a:rPr lang="en-US" sz="135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6348025" y="3583465"/>
            <a:ext cx="1882697" cy="9591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Sangat</a:t>
            </a:r>
            <a:r>
              <a:rPr lang="en-US" sz="1350" dirty="0"/>
              <a:t> </a:t>
            </a:r>
            <a:r>
              <a:rPr lang="en-US" sz="1350" dirty="0" err="1"/>
              <a:t>Bagus</a:t>
            </a:r>
            <a:r>
              <a:rPr lang="en-US" sz="1350" dirty="0"/>
              <a:t> (</a:t>
            </a:r>
            <a:r>
              <a:rPr lang="en-US" sz="1350" i="1" dirty="0"/>
              <a:t>Very Good</a:t>
            </a:r>
            <a:r>
              <a:rPr lang="en-US" sz="1350" dirty="0"/>
              <a:t>) ) </a:t>
            </a:r>
          </a:p>
        </p:txBody>
      </p:sp>
      <p:sp>
        <p:nvSpPr>
          <p:cNvPr id="8" name="Oval 7"/>
          <p:cNvSpPr/>
          <p:nvPr/>
        </p:nvSpPr>
        <p:spPr>
          <a:xfrm>
            <a:off x="8125669" y="2549191"/>
            <a:ext cx="1587590" cy="8938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Unggul</a:t>
            </a:r>
            <a:r>
              <a:rPr lang="en-US" sz="1350" dirty="0"/>
              <a:t> (</a:t>
            </a:r>
            <a:r>
              <a:rPr lang="en-US" sz="1350" i="1" dirty="0"/>
              <a:t>Excellent</a:t>
            </a:r>
            <a:r>
              <a:rPr lang="en-US" sz="1350" dirty="0"/>
              <a:t>) </a:t>
            </a:r>
          </a:p>
        </p:txBody>
      </p:sp>
      <p:sp>
        <p:nvSpPr>
          <p:cNvPr id="9" name="Freeform 8"/>
          <p:cNvSpPr/>
          <p:nvPr/>
        </p:nvSpPr>
        <p:spPr>
          <a:xfrm>
            <a:off x="2836975" y="3474254"/>
            <a:ext cx="7022099" cy="2526497"/>
          </a:xfrm>
          <a:custGeom>
            <a:avLst/>
            <a:gdLst>
              <a:gd name="connsiteX0" fmla="*/ 121023 w 9362798"/>
              <a:gd name="connsiteY0" fmla="*/ 3071080 h 3368663"/>
              <a:gd name="connsiteX1" fmla="*/ 3402105 w 9362798"/>
              <a:gd name="connsiteY1" fmla="*/ 2855927 h 3368663"/>
              <a:gd name="connsiteX2" fmla="*/ 5957047 w 9362798"/>
              <a:gd name="connsiteY2" fmla="*/ 2035656 h 3368663"/>
              <a:gd name="connsiteX3" fmla="*/ 7732058 w 9362798"/>
              <a:gd name="connsiteY3" fmla="*/ 704397 h 3368663"/>
              <a:gd name="connsiteX4" fmla="*/ 7597588 w 9362798"/>
              <a:gd name="connsiteY4" fmla="*/ 260644 h 3368663"/>
              <a:gd name="connsiteX5" fmla="*/ 9170894 w 9362798"/>
              <a:gd name="connsiteY5" fmla="*/ 72385 h 3368663"/>
              <a:gd name="connsiteX6" fmla="*/ 9305364 w 9362798"/>
              <a:gd name="connsiteY6" fmla="*/ 1497774 h 3368663"/>
              <a:gd name="connsiteX7" fmla="*/ 8888505 w 9362798"/>
              <a:gd name="connsiteY7" fmla="*/ 1242280 h 3368663"/>
              <a:gd name="connsiteX8" fmla="*/ 7503458 w 9362798"/>
              <a:gd name="connsiteY8" fmla="*/ 2304597 h 3368663"/>
              <a:gd name="connsiteX9" fmla="*/ 5204011 w 9362798"/>
              <a:gd name="connsiteY9" fmla="*/ 3178656 h 3368663"/>
              <a:gd name="connsiteX10" fmla="*/ 2796988 w 9362798"/>
              <a:gd name="connsiteY10" fmla="*/ 3366915 h 3368663"/>
              <a:gd name="connsiteX11" fmla="*/ 13447 w 9362798"/>
              <a:gd name="connsiteY11" fmla="*/ 3124868 h 3368663"/>
              <a:gd name="connsiteX12" fmla="*/ 13447 w 9362798"/>
              <a:gd name="connsiteY12" fmla="*/ 3124868 h 3368663"/>
              <a:gd name="connsiteX13" fmla="*/ 0 w 9362798"/>
              <a:gd name="connsiteY13" fmla="*/ 3097974 h 336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62798" h="3368663">
                <a:moveTo>
                  <a:pt x="121023" y="3071080"/>
                </a:moveTo>
                <a:cubicBezTo>
                  <a:pt x="1275228" y="3049789"/>
                  <a:pt x="2429434" y="3028498"/>
                  <a:pt x="3402105" y="2855927"/>
                </a:cubicBezTo>
                <a:cubicBezTo>
                  <a:pt x="4374776" y="2683356"/>
                  <a:pt x="5235388" y="2394244"/>
                  <a:pt x="5957047" y="2035656"/>
                </a:cubicBezTo>
                <a:cubicBezTo>
                  <a:pt x="6678706" y="1677068"/>
                  <a:pt x="7458635" y="1000232"/>
                  <a:pt x="7732058" y="704397"/>
                </a:cubicBezTo>
                <a:cubicBezTo>
                  <a:pt x="8005482" y="408562"/>
                  <a:pt x="7357782" y="365979"/>
                  <a:pt x="7597588" y="260644"/>
                </a:cubicBezTo>
                <a:cubicBezTo>
                  <a:pt x="7837394" y="155309"/>
                  <a:pt x="8886265" y="-133803"/>
                  <a:pt x="9170894" y="72385"/>
                </a:cubicBezTo>
                <a:cubicBezTo>
                  <a:pt x="9455523" y="278573"/>
                  <a:pt x="9352429" y="1302791"/>
                  <a:pt x="9305364" y="1497774"/>
                </a:cubicBezTo>
                <a:cubicBezTo>
                  <a:pt x="9258299" y="1692757"/>
                  <a:pt x="9188823" y="1107809"/>
                  <a:pt x="8888505" y="1242280"/>
                </a:cubicBezTo>
                <a:cubicBezTo>
                  <a:pt x="8588187" y="1376751"/>
                  <a:pt x="8117540" y="1981868"/>
                  <a:pt x="7503458" y="2304597"/>
                </a:cubicBezTo>
                <a:cubicBezTo>
                  <a:pt x="6889376" y="2627326"/>
                  <a:pt x="5988423" y="3001603"/>
                  <a:pt x="5204011" y="3178656"/>
                </a:cubicBezTo>
                <a:cubicBezTo>
                  <a:pt x="4419599" y="3355709"/>
                  <a:pt x="3662082" y="3375880"/>
                  <a:pt x="2796988" y="3366915"/>
                </a:cubicBezTo>
                <a:cubicBezTo>
                  <a:pt x="1931894" y="3357950"/>
                  <a:pt x="13447" y="3124868"/>
                  <a:pt x="13447" y="3124868"/>
                </a:cubicBezTo>
                <a:lnTo>
                  <a:pt x="13447" y="3124868"/>
                </a:lnTo>
                <a:lnTo>
                  <a:pt x="0" y="3097974"/>
                </a:lnTo>
              </a:path>
            </a:pathLst>
          </a:cu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6014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3774" y="65115"/>
            <a:ext cx="10364451" cy="1596177"/>
          </a:xfrm>
          <a:solidFill>
            <a:schemeClr val="accent2"/>
          </a:solidFill>
        </p:spPr>
        <p:txBody>
          <a:bodyPr/>
          <a:lstStyle/>
          <a:p>
            <a:pPr algn="r"/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Lalu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32188"/>
              </p:ext>
            </p:extLst>
          </p:nvPr>
        </p:nvGraphicFramePr>
        <p:xfrm>
          <a:off x="3031958" y="1661292"/>
          <a:ext cx="8246267" cy="513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5681986" y="1954082"/>
            <a:ext cx="5431872" cy="870464"/>
            <a:chOff x="2867793" y="1932434"/>
            <a:chExt cx="5550210" cy="1465053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" name="Rectangle 5"/>
            <p:cNvSpPr/>
            <p:nvPr/>
          </p:nvSpPr>
          <p:spPr>
            <a:xfrm>
              <a:off x="2999995" y="1932434"/>
              <a:ext cx="5254287" cy="1269675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Bantuan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masyarakat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kecil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Tanpa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pamrih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Masyarakat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sebagai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obyek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67793" y="2127812"/>
              <a:ext cx="5550210" cy="12696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7153" tIns="77153" rIns="77153" bIns="77153" spcCol="1270" anchor="ctr"/>
            <a:lstStyle/>
            <a:p>
              <a:pPr marL="171450" lvl="1" indent="-171450" defTabSz="900113" eaLnBrk="0" hangingPunct="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025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651139" y="2940631"/>
            <a:ext cx="5462719" cy="1092823"/>
            <a:chOff x="2778880" y="2127812"/>
            <a:chExt cx="5588380" cy="1867598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2778880" y="2127812"/>
              <a:ext cx="5588380" cy="18675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Penyuluhan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Pelatihan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Pembangunan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fisik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eaLnBrk="0" hangingPunct="0">
                <a:buFont typeface="Arial" pitchFamily="34" charset="0"/>
                <a:buChar char="•"/>
                <a:defRPr/>
              </a:pP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7442" y="2127812"/>
              <a:ext cx="4438139" cy="1269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7153" tIns="77153" rIns="77153" bIns="77153" spcCol="1270" anchor="ctr"/>
            <a:lstStyle/>
            <a:p>
              <a:pPr marL="171450" lvl="1" indent="-171450" defTabSz="900113" eaLnBrk="0" hangingPunct="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025" dirty="0"/>
            </a:p>
          </p:txBody>
        </p:sp>
      </p:grpSp>
      <p:sp>
        <p:nvSpPr>
          <p:cNvPr id="29698" name="AutoShape 2" descr="Hasil gambar untuk gotong royong membersihkan lingkungan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9702" name="Picture 6" descr="Hasil gam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8141" y="2665695"/>
            <a:ext cx="2160227" cy="1526610"/>
          </a:xfrm>
          <a:prstGeom prst="rect">
            <a:avLst/>
          </a:prstGeom>
          <a:noFill/>
        </p:spPr>
      </p:pic>
      <p:pic>
        <p:nvPicPr>
          <p:cNvPr id="29704" name="Picture 8" descr="Hasil gam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0491" y="4520040"/>
            <a:ext cx="1694420" cy="127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76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  <a:solidFill>
            <a:schemeClr val="accent2"/>
          </a:solidFill>
        </p:spPr>
        <p:txBody>
          <a:bodyPr/>
          <a:lstStyle/>
          <a:p>
            <a:pPr algn="r"/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Kini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559879"/>
              </p:ext>
            </p:extLst>
          </p:nvPr>
        </p:nvGraphicFramePr>
        <p:xfrm>
          <a:off x="1089612" y="1756611"/>
          <a:ext cx="10364451" cy="478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Hasil gam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3079332"/>
            <a:ext cx="1913899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38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80739" y="85808"/>
            <a:ext cx="11630524" cy="1596177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Depan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68926"/>
              </p:ext>
            </p:extLst>
          </p:nvPr>
        </p:nvGraphicFramePr>
        <p:xfrm>
          <a:off x="1973179" y="1681985"/>
          <a:ext cx="9938083" cy="509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Hasil gam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90" y="2505275"/>
            <a:ext cx="2202563" cy="1465119"/>
          </a:xfrm>
          <a:prstGeom prst="rect">
            <a:avLst/>
          </a:prstGeom>
          <a:noFill/>
        </p:spPr>
      </p:pic>
      <p:pic>
        <p:nvPicPr>
          <p:cNvPr id="27652" name="Picture 4" descr="http://4.bp.blogspot.com/-XMAbZhieLVc/T5E0pbayXEI/AAAAAAAAAGE/XUAVZkeox0U/s1600/unduh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52725"/>
            <a:ext cx="2212653" cy="1749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11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382" y="460207"/>
            <a:ext cx="8229600" cy="93954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PRINSIP DASAR DALAM PENGABDIAN KEPADA MASYARAKAT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410" y="1432943"/>
            <a:ext cx="8606590" cy="4343298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Berbasis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kewilayahan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Berbasis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Riset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tantangan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masyarakat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Sinergi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multi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disiplin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bermitra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terstruktur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  target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luaran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diukur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tuntas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bermakna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buNone/>
            </a:pP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asil gam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18" y="4185915"/>
            <a:ext cx="2801319" cy="1863639"/>
          </a:xfrm>
          <a:prstGeom prst="rect">
            <a:avLst/>
          </a:prstGeom>
          <a:noFill/>
        </p:spPr>
      </p:pic>
      <p:pic>
        <p:nvPicPr>
          <p:cNvPr id="20484" name="Picture 4" descr="Hasil gam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24" y="2054495"/>
            <a:ext cx="2584613" cy="194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70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264EEBF-292E-4072-A22C-A0C414496970}"/>
              </a:ext>
            </a:extLst>
          </p:cNvPr>
          <p:cNvSpPr txBox="1"/>
          <p:nvPr/>
        </p:nvSpPr>
        <p:spPr>
          <a:xfrm>
            <a:off x="1592264" y="119062"/>
            <a:ext cx="9597104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4000" b="1" spc="-265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Beberapa</a:t>
            </a:r>
            <a:r>
              <a:rPr lang="en-US" sz="4000" b="1" spc="-265" dirty="0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 </a:t>
            </a:r>
            <a:r>
              <a:rPr sz="4000" b="1" spc="-265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P</a:t>
            </a:r>
            <a:r>
              <a:rPr sz="4000" b="1" spc="-155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enga</a:t>
            </a:r>
            <a:r>
              <a:rPr sz="4000" b="1" spc="-160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l</a:t>
            </a:r>
            <a:r>
              <a:rPr sz="4000" b="1" spc="-155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ama</a:t>
            </a:r>
            <a:r>
              <a:rPr sz="4000" b="1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n</a:t>
            </a:r>
            <a:r>
              <a:rPr sz="4000" b="1" spc="-270" dirty="0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 </a:t>
            </a:r>
            <a:r>
              <a:rPr lang="en-US" sz="4000" b="1" spc="-165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R</a:t>
            </a:r>
            <a:r>
              <a:rPr lang="en-US" sz="4000" b="1" spc="-160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is</a:t>
            </a:r>
            <a:r>
              <a:rPr lang="en-US" sz="4000" b="1" spc="-155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e</a:t>
            </a:r>
            <a:r>
              <a:rPr lang="en-US" sz="4000" b="1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t</a:t>
            </a:r>
            <a:r>
              <a:rPr lang="en-US" sz="4000" b="1" dirty="0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, ABDIMAS &amp; </a:t>
            </a:r>
            <a:r>
              <a:rPr lang="en-US" sz="4000" b="1" dirty="0" err="1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Reviwer</a:t>
            </a:r>
            <a:r>
              <a:rPr lang="en-US" sz="4000" b="1" dirty="0">
                <a:solidFill>
                  <a:srgbClr val="FFC000"/>
                </a:solidFill>
                <a:latin typeface="Bernard MT Condensed" panose="02050806060905020404" pitchFamily="18" charset="0"/>
                <a:cs typeface="Arial Black"/>
              </a:rPr>
              <a:t> </a:t>
            </a:r>
            <a:endParaRPr sz="4000" dirty="0">
              <a:solidFill>
                <a:srgbClr val="FFC000"/>
              </a:solidFill>
              <a:latin typeface="Bernard MT Condensed" panose="02050806060905020404" pitchFamily="18" charset="0"/>
              <a:cs typeface="Arial Black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6E3C743-30D4-4B80-B62C-033355B19926}"/>
              </a:ext>
            </a:extLst>
          </p:cNvPr>
          <p:cNvSpPr txBox="1"/>
          <p:nvPr/>
        </p:nvSpPr>
        <p:spPr>
          <a:xfrm>
            <a:off x="1828800" y="1606551"/>
            <a:ext cx="4667250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H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spc="-5" dirty="0">
                <a:latin typeface="Arial Unicode MS"/>
                <a:cs typeface="Arial Unicode MS"/>
              </a:rPr>
              <a:t>ba</a:t>
            </a:r>
            <a:r>
              <a:rPr sz="2000" dirty="0">
                <a:latin typeface="Arial Unicode MS"/>
                <a:cs typeface="Arial Unicode MS"/>
              </a:rPr>
              <a:t>h</a:t>
            </a:r>
            <a:r>
              <a:rPr sz="2000" spc="-3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Bersa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spc="-5" dirty="0">
                <a:latin typeface="Arial Unicode MS"/>
                <a:cs typeface="Arial Unicode MS"/>
              </a:rPr>
              <a:t>n</a:t>
            </a:r>
            <a:r>
              <a:rPr sz="2000" dirty="0">
                <a:latin typeface="Arial Unicode MS"/>
                <a:cs typeface="Arial Unicode MS"/>
              </a:rPr>
              <a:t>g</a:t>
            </a:r>
            <a:r>
              <a:rPr sz="2000" spc="-4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(5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R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dirty="0">
                <a:latin typeface="Arial Unicode MS"/>
                <a:cs typeface="Arial Unicode MS"/>
              </a:rPr>
              <a:t>set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Fundam</a:t>
            </a:r>
            <a:r>
              <a:rPr sz="2000" spc="-20" dirty="0">
                <a:latin typeface="Arial Unicode MS"/>
                <a:cs typeface="Arial Unicode MS"/>
              </a:rPr>
              <a:t>e</a:t>
            </a:r>
            <a:r>
              <a:rPr sz="2000" spc="-10" dirty="0">
                <a:latin typeface="Arial Unicode MS"/>
                <a:cs typeface="Arial Unicode MS"/>
              </a:rPr>
              <a:t>n</a:t>
            </a:r>
            <a:r>
              <a:rPr sz="2000" dirty="0">
                <a:latin typeface="Arial Unicode MS"/>
                <a:cs typeface="Arial Unicode MS"/>
              </a:rPr>
              <a:t>tal</a:t>
            </a:r>
            <a:r>
              <a:rPr sz="2000" spc="-5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(2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dirty="0">
                <a:latin typeface="Arial Unicode MS"/>
                <a:cs typeface="Arial Unicode MS"/>
              </a:rPr>
              <a:t>S</a:t>
            </a:r>
            <a:r>
              <a:rPr sz="2000" spc="-10" dirty="0">
                <a:latin typeface="Arial Unicode MS"/>
                <a:cs typeface="Arial Unicode MS"/>
              </a:rPr>
              <a:t>t</a:t>
            </a:r>
            <a:r>
              <a:rPr sz="2000" dirty="0">
                <a:latin typeface="Arial Unicode MS"/>
                <a:cs typeface="Arial Unicode MS"/>
              </a:rPr>
              <a:t>rategi</a:t>
            </a:r>
            <a:r>
              <a:rPr sz="2000" spc="-40" dirty="0">
                <a:latin typeface="Arial Unicode MS"/>
                <a:cs typeface="Arial Unicode MS"/>
              </a:rPr>
              <a:t> </a:t>
            </a:r>
            <a:r>
              <a:rPr sz="2000" spc="-5" dirty="0">
                <a:latin typeface="Arial Unicode MS"/>
                <a:cs typeface="Arial Unicode MS"/>
              </a:rPr>
              <a:t>Nas</a:t>
            </a:r>
            <a:r>
              <a:rPr sz="2000" dirty="0">
                <a:latin typeface="Arial Unicode MS"/>
                <a:cs typeface="Arial Unicode MS"/>
              </a:rPr>
              <a:t>i</a:t>
            </a:r>
            <a:r>
              <a:rPr sz="2000" spc="-5" dirty="0">
                <a:latin typeface="Arial Unicode MS"/>
                <a:cs typeface="Arial Unicode MS"/>
              </a:rPr>
              <a:t>ona</a:t>
            </a:r>
            <a:r>
              <a:rPr sz="2000" dirty="0">
                <a:latin typeface="Arial Unicode MS"/>
                <a:cs typeface="Arial Unicode MS"/>
              </a:rPr>
              <a:t>l</a:t>
            </a:r>
            <a:r>
              <a:rPr sz="2000" spc="-4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(S</a:t>
            </a:r>
            <a:r>
              <a:rPr sz="2000" spc="-10" dirty="0">
                <a:latin typeface="Arial Unicode MS"/>
                <a:cs typeface="Arial Unicode MS"/>
              </a:rPr>
              <a:t>t</a:t>
            </a:r>
            <a:r>
              <a:rPr sz="2000" dirty="0">
                <a:latin typeface="Arial Unicode MS"/>
                <a:cs typeface="Arial Unicode MS"/>
              </a:rPr>
              <a:t>ranas</a:t>
            </a:r>
            <a:r>
              <a:rPr sz="2000" spc="-4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2 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R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dirty="0">
                <a:latin typeface="Arial Unicode MS"/>
                <a:cs typeface="Arial Unicode MS"/>
              </a:rPr>
              <a:t>set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spc="-5" dirty="0">
                <a:latin typeface="Arial Unicode MS"/>
                <a:cs typeface="Arial Unicode MS"/>
              </a:rPr>
              <a:t>D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dirty="0">
                <a:latin typeface="Arial Unicode MS"/>
                <a:cs typeface="Arial Unicode MS"/>
              </a:rPr>
              <a:t>sertasi</a:t>
            </a:r>
            <a:r>
              <a:rPr sz="2000" spc="-1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</a:t>
            </a:r>
            <a:r>
              <a:rPr sz="2000" spc="-10" dirty="0">
                <a:latin typeface="Arial Unicode MS"/>
                <a:cs typeface="Arial Unicode MS"/>
              </a:rPr>
              <a:t>1</a:t>
            </a:r>
            <a:r>
              <a:rPr sz="2000" dirty="0">
                <a:latin typeface="Arial Unicode MS"/>
                <a:cs typeface="Arial Unicode MS"/>
              </a:rPr>
              <a:t>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dirty="0">
                <a:latin typeface="Arial Unicode MS"/>
                <a:cs typeface="Arial Unicode MS"/>
              </a:rPr>
              <a:t>Kerj</a:t>
            </a:r>
            <a:r>
              <a:rPr sz="2000" spc="-5" dirty="0">
                <a:latin typeface="Arial Unicode MS"/>
                <a:cs typeface="Arial Unicode MS"/>
              </a:rPr>
              <a:t>asam</a:t>
            </a:r>
            <a:r>
              <a:rPr sz="2000" dirty="0">
                <a:latin typeface="Arial Unicode MS"/>
                <a:cs typeface="Arial Unicode MS"/>
              </a:rPr>
              <a:t>a</a:t>
            </a:r>
            <a:r>
              <a:rPr sz="2000" spc="-4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Luar</a:t>
            </a:r>
            <a:r>
              <a:rPr sz="2000" spc="-40" dirty="0">
                <a:latin typeface="Arial Unicode MS"/>
                <a:cs typeface="Arial Unicode MS"/>
              </a:rPr>
              <a:t> </a:t>
            </a:r>
            <a:r>
              <a:rPr sz="2000" spc="-5" dirty="0">
                <a:latin typeface="Arial Unicode MS"/>
                <a:cs typeface="Arial Unicode MS"/>
              </a:rPr>
              <a:t>N</a:t>
            </a:r>
            <a:r>
              <a:rPr sz="2000" dirty="0">
                <a:latin typeface="Arial Unicode MS"/>
                <a:cs typeface="Arial Unicode MS"/>
              </a:rPr>
              <a:t>e</a:t>
            </a:r>
            <a:r>
              <a:rPr sz="2000" spc="-5" dirty="0">
                <a:latin typeface="Arial Unicode MS"/>
                <a:cs typeface="Arial Unicode MS"/>
              </a:rPr>
              <a:t>ger</a:t>
            </a:r>
            <a:r>
              <a:rPr sz="2000" dirty="0">
                <a:latin typeface="Arial Unicode MS"/>
                <a:cs typeface="Arial Unicode MS"/>
              </a:rPr>
              <a:t>i</a:t>
            </a:r>
            <a:r>
              <a:rPr sz="2000" spc="-3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(1X)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R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dirty="0">
                <a:latin typeface="Arial Unicode MS"/>
                <a:cs typeface="Arial Unicode MS"/>
              </a:rPr>
              <a:t>set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Inovasi</a:t>
            </a:r>
            <a:r>
              <a:rPr sz="2000" spc="-3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Pemb</a:t>
            </a:r>
            <a:r>
              <a:rPr sz="2000" spc="5" dirty="0">
                <a:latin typeface="Arial Unicode MS"/>
                <a:cs typeface="Arial Unicode MS"/>
              </a:rPr>
              <a:t>e</a:t>
            </a:r>
            <a:r>
              <a:rPr sz="2000" spc="-5" dirty="0">
                <a:latin typeface="Arial Unicode MS"/>
                <a:cs typeface="Arial Unicode MS"/>
              </a:rPr>
              <a:t>laj</a:t>
            </a:r>
            <a:r>
              <a:rPr sz="2000" spc="-10" dirty="0">
                <a:latin typeface="Arial Unicode MS"/>
                <a:cs typeface="Arial Unicode MS"/>
              </a:rPr>
              <a:t>a</a:t>
            </a:r>
            <a:r>
              <a:rPr sz="2000" dirty="0">
                <a:latin typeface="Arial Unicode MS"/>
                <a:cs typeface="Arial Unicode MS"/>
              </a:rPr>
              <a:t>r</a:t>
            </a:r>
            <a:r>
              <a:rPr sz="2000" spc="-10" dirty="0">
                <a:latin typeface="Arial Unicode MS"/>
                <a:cs typeface="Arial Unicode MS"/>
              </a:rPr>
              <a:t>a</a:t>
            </a:r>
            <a:r>
              <a:rPr sz="2000" dirty="0">
                <a:latin typeface="Arial Unicode MS"/>
                <a:cs typeface="Arial Unicode MS"/>
              </a:rPr>
              <a:t>n</a:t>
            </a:r>
            <a:r>
              <a:rPr sz="2000" spc="-4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(1X)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Ris</a:t>
            </a:r>
            <a:r>
              <a:rPr sz="2000" dirty="0">
                <a:latin typeface="Arial Unicode MS"/>
                <a:cs typeface="Arial Unicode MS"/>
              </a:rPr>
              <a:t>et</a:t>
            </a:r>
            <a:r>
              <a:rPr sz="2000" spc="-2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Berorien</a:t>
            </a:r>
            <a:r>
              <a:rPr sz="2000" spc="-15" dirty="0">
                <a:latin typeface="Arial Unicode MS"/>
                <a:cs typeface="Arial Unicode MS"/>
              </a:rPr>
              <a:t>t</a:t>
            </a:r>
            <a:r>
              <a:rPr sz="2000" spc="-10" dirty="0">
                <a:latin typeface="Arial Unicode MS"/>
                <a:cs typeface="Arial Unicode MS"/>
              </a:rPr>
              <a:t>a</a:t>
            </a:r>
            <a:r>
              <a:rPr sz="2000" dirty="0">
                <a:latin typeface="Arial Unicode MS"/>
                <a:cs typeface="Arial Unicode MS"/>
              </a:rPr>
              <a:t>si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spc="-5" dirty="0">
                <a:latin typeface="Arial Unicode MS"/>
                <a:cs typeface="Arial Unicode MS"/>
              </a:rPr>
              <a:t>HK</a:t>
            </a:r>
            <a:r>
              <a:rPr sz="2000" dirty="0">
                <a:latin typeface="Arial Unicode MS"/>
                <a:cs typeface="Arial Unicode MS"/>
              </a:rPr>
              <a:t>I</a:t>
            </a:r>
            <a:r>
              <a:rPr sz="2000" spc="-4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(1X)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R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dirty="0">
                <a:latin typeface="Arial Unicode MS"/>
                <a:cs typeface="Arial Unicode MS"/>
              </a:rPr>
              <a:t>set</a:t>
            </a:r>
            <a:r>
              <a:rPr sz="2000" spc="-15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PPG</a:t>
            </a:r>
            <a:r>
              <a:rPr sz="2000" spc="-1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PGSD (1X)</a:t>
            </a:r>
          </a:p>
          <a:p>
            <a:pPr marL="469900" indent="-457200">
              <a:buFont typeface="Arial Unicode MS"/>
              <a:buAutoNum type="arabicPeriod"/>
              <a:tabLst>
                <a:tab pos="469900" algn="l"/>
              </a:tabLst>
              <a:defRPr/>
            </a:pPr>
            <a:r>
              <a:rPr sz="2000" spc="-5" dirty="0">
                <a:latin typeface="Arial Unicode MS"/>
                <a:cs typeface="Arial Unicode MS"/>
              </a:rPr>
              <a:t>H</a:t>
            </a:r>
            <a:r>
              <a:rPr sz="2000" spc="5" dirty="0">
                <a:latin typeface="Arial Unicode MS"/>
                <a:cs typeface="Arial Unicode MS"/>
              </a:rPr>
              <a:t>i</a:t>
            </a:r>
            <a:r>
              <a:rPr sz="2000" spc="-5" dirty="0">
                <a:latin typeface="Arial Unicode MS"/>
                <a:cs typeface="Arial Unicode MS"/>
              </a:rPr>
              <a:t>ba</a:t>
            </a:r>
            <a:r>
              <a:rPr sz="2000" dirty="0">
                <a:latin typeface="Arial Unicode MS"/>
                <a:cs typeface="Arial Unicode MS"/>
              </a:rPr>
              <a:t>h</a:t>
            </a:r>
            <a:r>
              <a:rPr sz="2000" spc="-30" dirty="0">
                <a:latin typeface="Arial Unicode MS"/>
                <a:cs typeface="Arial Unicode MS"/>
              </a:rPr>
              <a:t> </a:t>
            </a:r>
            <a:r>
              <a:rPr sz="2000" spc="-5" dirty="0">
                <a:latin typeface="Arial Unicode MS"/>
                <a:cs typeface="Arial Unicode MS"/>
              </a:rPr>
              <a:t>U</a:t>
            </a:r>
            <a:r>
              <a:rPr sz="2000" dirty="0">
                <a:latin typeface="Arial Unicode MS"/>
                <a:cs typeface="Arial Unicode MS"/>
              </a:rPr>
              <a:t>n</a:t>
            </a:r>
            <a:r>
              <a:rPr sz="2000" spc="-5" dirty="0">
                <a:latin typeface="Arial Unicode MS"/>
                <a:cs typeface="Arial Unicode MS"/>
              </a:rPr>
              <a:t>iv</a:t>
            </a:r>
            <a:r>
              <a:rPr sz="2000" dirty="0">
                <a:latin typeface="Arial Unicode MS"/>
                <a:cs typeface="Arial Unicode MS"/>
              </a:rPr>
              <a:t>ersit</a:t>
            </a:r>
            <a:r>
              <a:rPr sz="2000" spc="-10" dirty="0">
                <a:latin typeface="Arial Unicode MS"/>
                <a:cs typeface="Arial Unicode MS"/>
              </a:rPr>
              <a:t>a</a:t>
            </a:r>
            <a:r>
              <a:rPr sz="2000" dirty="0">
                <a:latin typeface="Arial Unicode MS"/>
                <a:cs typeface="Arial Unicode MS"/>
              </a:rPr>
              <a:t>s</a:t>
            </a:r>
            <a:r>
              <a:rPr sz="2000" spc="-3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Terbuka</a:t>
            </a:r>
            <a:r>
              <a:rPr sz="2000" spc="-50" dirty="0">
                <a:latin typeface="Arial Unicode MS"/>
                <a:cs typeface="Arial Unicode MS"/>
              </a:rPr>
              <a:t> </a:t>
            </a:r>
            <a:r>
              <a:rPr sz="2000" dirty="0">
                <a:latin typeface="Arial Unicode MS"/>
                <a:cs typeface="Arial Unicode MS"/>
              </a:rPr>
              <a:t>(1X)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CB871D8-5465-4560-A24D-8912524E3D24}"/>
              </a:ext>
            </a:extLst>
          </p:cNvPr>
          <p:cNvSpPr txBox="1"/>
          <p:nvPr/>
        </p:nvSpPr>
        <p:spPr>
          <a:xfrm>
            <a:off x="1790700" y="4438138"/>
            <a:ext cx="4857750" cy="1897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69900" indent="-4572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 Unicode MS" pitchFamily="34" charset="-128"/>
              <a:buAutoNum type="arabicPeriod" startAt="10"/>
            </a:pP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Program 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Unggulan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Lembaga (1X)</a:t>
            </a:r>
          </a:p>
          <a:p>
            <a:pPr>
              <a:lnSpc>
                <a:spcPts val="2763"/>
              </a:lnSpc>
              <a:buFont typeface="Arial Unicode MS" pitchFamily="34" charset="-128"/>
              <a:buAutoNum type="arabicPeriod" startAt="10"/>
            </a:pP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Riset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Mandiri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(2X)</a:t>
            </a:r>
          </a:p>
          <a:p>
            <a:pPr>
              <a:buFont typeface="Arial Unicode MS" pitchFamily="34" charset="-128"/>
              <a:buAutoNum type="arabicPeriod" startAt="12"/>
            </a:pP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Riset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Tim 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Pascasarjana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(2X)</a:t>
            </a:r>
          </a:p>
          <a:p>
            <a:pPr>
              <a:buFont typeface="Arial Unicode MS" pitchFamily="34" charset="-128"/>
              <a:buAutoNum type="arabicPeriod" startAt="12"/>
            </a:pP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Riset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Kerjasama 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Perguruan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Tinggi (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Pekerti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) (1X)</a:t>
            </a:r>
          </a:p>
          <a:p>
            <a:pPr>
              <a:buFont typeface="Arial Unicode MS" pitchFamily="34" charset="-128"/>
              <a:buAutoNum type="arabicPeriod" startAt="12"/>
            </a:pP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Riset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Kompetitif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000" dirty="0" err="1">
                <a:latin typeface="Arial Unicode MS" pitchFamily="34" charset="-128"/>
                <a:ea typeface="Arial Unicode MS" pitchFamily="34" charset="-128"/>
              </a:rPr>
              <a:t>nasional</a:t>
            </a:r>
            <a:r>
              <a:rPr lang="en-US" altLang="en-US" sz="2000" dirty="0">
                <a:latin typeface="Arial Unicode MS" pitchFamily="34" charset="-128"/>
                <a:ea typeface="Arial Unicode MS" pitchFamily="34" charset="-128"/>
              </a:rPr>
              <a:t> (2x)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A0B83F9-1E2E-41CB-829B-497AD8048BBC}"/>
              </a:ext>
            </a:extLst>
          </p:cNvPr>
          <p:cNvSpPr txBox="1"/>
          <p:nvPr/>
        </p:nvSpPr>
        <p:spPr>
          <a:xfrm>
            <a:off x="6732588" y="1593644"/>
            <a:ext cx="3449637" cy="29546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69900" indent="-4572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PkM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Berbasis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Kewirausahaan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(2X)</a:t>
            </a:r>
          </a:p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PkM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Bidang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Ilmu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(1X)</a:t>
            </a:r>
          </a:p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Ibm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(1x)</a:t>
            </a:r>
          </a:p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UJI dan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IBiKK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(2X)</a:t>
            </a:r>
          </a:p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Diseminasi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(3x)</a:t>
            </a:r>
          </a:p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PPTTG (2X)</a:t>
            </a:r>
          </a:p>
          <a:p>
            <a:pPr>
              <a:buFont typeface="Arial Unicode MS" pitchFamily="34" charset="-128"/>
              <a:buAutoNum type="arabicPeriod"/>
            </a:pPr>
            <a:endParaRPr lang="en-US" altLang="en-US" sz="2400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83974" name="object 6">
            <a:extLst>
              <a:ext uri="{FF2B5EF4-FFF2-40B4-BE49-F238E27FC236}">
                <a16:creationId xmlns:a16="http://schemas.microsoft.com/office/drawing/2014/main" id="{A4AB77EB-66D1-4C5A-A2ED-DD5FB35BFE7A}"/>
              </a:ext>
            </a:extLst>
          </p:cNvPr>
          <p:cNvSpPr>
            <a:spLocks/>
          </p:cNvSpPr>
          <p:nvPr/>
        </p:nvSpPr>
        <p:spPr bwMode="auto">
          <a:xfrm>
            <a:off x="457201" y="882651"/>
            <a:ext cx="6118226" cy="646113"/>
          </a:xfrm>
          <a:custGeom>
            <a:avLst/>
            <a:gdLst>
              <a:gd name="T0" fmla="*/ 0 w 5051425"/>
              <a:gd name="T1" fmla="*/ 646328 h 646430"/>
              <a:gd name="T2" fmla="*/ 5050917 w 5051425"/>
              <a:gd name="T3" fmla="*/ 646328 h 646430"/>
              <a:gd name="T4" fmla="*/ 5050917 w 5051425"/>
              <a:gd name="T5" fmla="*/ 0 h 646430"/>
              <a:gd name="T6" fmla="*/ 0 w 5051425"/>
              <a:gd name="T7" fmla="*/ 0 h 646430"/>
              <a:gd name="T8" fmla="*/ 0 w 5051425"/>
              <a:gd name="T9" fmla="*/ 646328 h 646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1425" h="646430">
                <a:moveTo>
                  <a:pt x="0" y="646328"/>
                </a:moveTo>
                <a:lnTo>
                  <a:pt x="5050917" y="646328"/>
                </a:lnTo>
                <a:lnTo>
                  <a:pt x="5050917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548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bject 7">
            <a:extLst>
              <a:ext uri="{FF2B5EF4-FFF2-40B4-BE49-F238E27FC236}">
                <a16:creationId xmlns:a16="http://schemas.microsoft.com/office/drawing/2014/main" id="{E2063E13-F24C-4CF8-B659-B4D11031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74700"/>
            <a:ext cx="681038" cy="1023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6" name="object 8">
            <a:extLst>
              <a:ext uri="{FF2B5EF4-FFF2-40B4-BE49-F238E27FC236}">
                <a16:creationId xmlns:a16="http://schemas.microsoft.com/office/drawing/2014/main" id="{1C8DA8A5-E764-4098-AA02-34690BAB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774700"/>
            <a:ext cx="2917825" cy="1023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7" name="object 9">
            <a:extLst>
              <a:ext uri="{FF2B5EF4-FFF2-40B4-BE49-F238E27FC236}">
                <a16:creationId xmlns:a16="http://schemas.microsoft.com/office/drawing/2014/main" id="{9A33B902-C3FB-4467-A15A-E6D817E3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4" y="774700"/>
            <a:ext cx="744537" cy="1023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7DF90CD-9DAF-4C34-A79C-B3EC236F4D44}"/>
              </a:ext>
            </a:extLst>
          </p:cNvPr>
          <p:cNvSpPr txBox="1"/>
          <p:nvPr/>
        </p:nvSpPr>
        <p:spPr>
          <a:xfrm>
            <a:off x="1870075" y="985838"/>
            <a:ext cx="23495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defRPr/>
            </a:pPr>
            <a:r>
              <a:rPr sz="3600" b="1" spc="-25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3600" b="1" spc="-185" dirty="0">
                <a:solidFill>
                  <a:srgbClr val="FFFFFF"/>
                </a:solidFill>
                <a:latin typeface="Arial Black"/>
                <a:cs typeface="Arial Black"/>
              </a:rPr>
              <a:t>ene</a:t>
            </a:r>
            <a:r>
              <a:rPr sz="3600" b="1" spc="-155" dirty="0">
                <a:solidFill>
                  <a:srgbClr val="FFFFFF"/>
                </a:solidFill>
                <a:latin typeface="Arial Black"/>
                <a:cs typeface="Arial Black"/>
              </a:rPr>
              <a:t>li</a:t>
            </a:r>
            <a:r>
              <a:rPr sz="3600" b="1" spc="-18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1" spc="-15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3600" b="1" spc="-18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600" b="1" spc="-2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83979" name="object 11">
            <a:extLst>
              <a:ext uri="{FF2B5EF4-FFF2-40B4-BE49-F238E27FC236}">
                <a16:creationId xmlns:a16="http://schemas.microsoft.com/office/drawing/2014/main" id="{6F551EEF-FB2C-44D3-85EB-6C2DB18F4AE6}"/>
              </a:ext>
            </a:extLst>
          </p:cNvPr>
          <p:cNvSpPr>
            <a:spLocks/>
          </p:cNvSpPr>
          <p:nvPr/>
        </p:nvSpPr>
        <p:spPr bwMode="auto">
          <a:xfrm>
            <a:off x="6581776" y="882651"/>
            <a:ext cx="5138738" cy="646113"/>
          </a:xfrm>
          <a:custGeom>
            <a:avLst/>
            <a:gdLst>
              <a:gd name="T0" fmla="*/ 0 w 4086225"/>
              <a:gd name="T1" fmla="*/ 646328 h 646430"/>
              <a:gd name="T2" fmla="*/ 4085716 w 4086225"/>
              <a:gd name="T3" fmla="*/ 646328 h 646430"/>
              <a:gd name="T4" fmla="*/ 4085716 w 4086225"/>
              <a:gd name="T5" fmla="*/ 0 h 646430"/>
              <a:gd name="T6" fmla="*/ 0 w 4086225"/>
              <a:gd name="T7" fmla="*/ 0 h 646430"/>
              <a:gd name="T8" fmla="*/ 0 w 4086225"/>
              <a:gd name="T9" fmla="*/ 646328 h 646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6225" h="646430">
                <a:moveTo>
                  <a:pt x="0" y="646328"/>
                </a:moveTo>
                <a:lnTo>
                  <a:pt x="4085716" y="646328"/>
                </a:lnTo>
                <a:lnTo>
                  <a:pt x="4085716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0F2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dirty="0"/>
          </a:p>
        </p:txBody>
      </p:sp>
      <p:sp>
        <p:nvSpPr>
          <p:cNvPr id="83980" name="object 12">
            <a:extLst>
              <a:ext uri="{FF2B5EF4-FFF2-40B4-BE49-F238E27FC236}">
                <a16:creationId xmlns:a16="http://schemas.microsoft.com/office/drawing/2014/main" id="{EDA4D48C-B7D4-407A-8CD0-7D7244E5D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774700"/>
            <a:ext cx="746125" cy="1023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81" name="object 13">
            <a:extLst>
              <a:ext uri="{FF2B5EF4-FFF2-40B4-BE49-F238E27FC236}">
                <a16:creationId xmlns:a16="http://schemas.microsoft.com/office/drawing/2014/main" id="{4081CB07-3BB3-4355-AAE5-4F57EB42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727283"/>
            <a:ext cx="3328987" cy="10239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82" name="object 14">
            <a:extLst>
              <a:ext uri="{FF2B5EF4-FFF2-40B4-BE49-F238E27FC236}">
                <a16:creationId xmlns:a16="http://schemas.microsoft.com/office/drawing/2014/main" id="{D7DBD69E-03AF-434A-B928-4251FD32A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900" y="774700"/>
            <a:ext cx="744538" cy="1023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8A43339-BAEB-4E09-B019-119394A58A4D}"/>
              </a:ext>
            </a:extLst>
          </p:cNvPr>
          <p:cNvSpPr txBox="1"/>
          <p:nvPr/>
        </p:nvSpPr>
        <p:spPr>
          <a:xfrm>
            <a:off x="6794501" y="985838"/>
            <a:ext cx="276066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defRPr/>
            </a:pPr>
            <a:r>
              <a:rPr sz="3600" b="1" spc="-250" dirty="0">
                <a:solidFill>
                  <a:srgbClr val="F1F1F1"/>
                </a:solidFill>
                <a:latin typeface="Arial Black"/>
                <a:cs typeface="Arial Black"/>
              </a:rPr>
              <a:t>P</a:t>
            </a:r>
            <a:r>
              <a:rPr sz="3600" b="1" spc="-185" dirty="0">
                <a:solidFill>
                  <a:srgbClr val="F1F1F1"/>
                </a:solidFill>
                <a:latin typeface="Arial Black"/>
                <a:cs typeface="Arial Black"/>
              </a:rPr>
              <a:t>eng</a:t>
            </a:r>
            <a:r>
              <a:rPr sz="3600" b="1" spc="-150" dirty="0">
                <a:solidFill>
                  <a:srgbClr val="F1F1F1"/>
                </a:solidFill>
                <a:latin typeface="Arial Black"/>
                <a:cs typeface="Arial Black"/>
              </a:rPr>
              <a:t>a</a:t>
            </a:r>
            <a:r>
              <a:rPr sz="3600" b="1" spc="-185" dirty="0">
                <a:solidFill>
                  <a:srgbClr val="F1F1F1"/>
                </a:solidFill>
                <a:latin typeface="Arial Black"/>
                <a:cs typeface="Arial Black"/>
              </a:rPr>
              <a:t>bd</a:t>
            </a:r>
            <a:r>
              <a:rPr sz="3600" b="1" spc="-155" dirty="0">
                <a:solidFill>
                  <a:srgbClr val="F1F1F1"/>
                </a:solidFill>
                <a:latin typeface="Arial Black"/>
                <a:cs typeface="Arial Black"/>
              </a:rPr>
              <a:t>i</a:t>
            </a:r>
            <a:r>
              <a:rPr sz="3600" b="1" spc="-185" dirty="0">
                <a:solidFill>
                  <a:srgbClr val="F1F1F1"/>
                </a:solidFill>
                <a:latin typeface="Arial Black"/>
                <a:cs typeface="Arial Black"/>
              </a:rPr>
              <a:t>a</a:t>
            </a:r>
            <a:r>
              <a:rPr sz="3600" b="1" spc="-25" dirty="0">
                <a:solidFill>
                  <a:srgbClr val="F1F1F1"/>
                </a:solidFill>
                <a:latin typeface="Arial Black"/>
                <a:cs typeface="Arial Black"/>
              </a:rPr>
              <a:t>n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83984" name="object 16">
            <a:extLst>
              <a:ext uri="{FF2B5EF4-FFF2-40B4-BE49-F238E27FC236}">
                <a16:creationId xmlns:a16="http://schemas.microsoft.com/office/drawing/2014/main" id="{3824780C-D878-42BC-9BAA-BB6872FD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0026"/>
            <a:ext cx="9144000" cy="3079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85" name="object 17">
            <a:extLst>
              <a:ext uri="{FF2B5EF4-FFF2-40B4-BE49-F238E27FC236}">
                <a16:creationId xmlns:a16="http://schemas.microsoft.com/office/drawing/2014/main" id="{DEFCA09E-2DE9-4CF7-899B-0467BF08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389" y="3659237"/>
            <a:ext cx="2513012" cy="3114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5EA1EB64-7E7C-4399-8326-223087722602}"/>
              </a:ext>
            </a:extLst>
          </p:cNvPr>
          <p:cNvSpPr txBox="1"/>
          <p:nvPr/>
        </p:nvSpPr>
        <p:spPr>
          <a:xfrm>
            <a:off x="6732588" y="4193541"/>
            <a:ext cx="2760663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en-US" sz="3200" b="1" spc="-250" dirty="0">
                <a:latin typeface="Arial Black"/>
                <a:cs typeface="Arial Black"/>
              </a:rPr>
              <a:t>REVIWER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7C4985B-3654-4711-A83F-4016315918DD}"/>
              </a:ext>
            </a:extLst>
          </p:cNvPr>
          <p:cNvSpPr txBox="1"/>
          <p:nvPr/>
        </p:nvSpPr>
        <p:spPr>
          <a:xfrm>
            <a:off x="6648450" y="4764166"/>
            <a:ext cx="3449637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69900" indent="-4572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Reviwer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Nasional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Penelitian</a:t>
            </a:r>
            <a:endParaRPr lang="en-US" altLang="en-US" sz="2400" dirty="0">
              <a:latin typeface="Arial Unicode MS" pitchFamily="34" charset="-128"/>
              <a:ea typeface="Arial Unicode MS" pitchFamily="34" charset="-128"/>
            </a:endParaRPr>
          </a:p>
          <a:p>
            <a:pPr>
              <a:buFont typeface="Arial Unicode MS" pitchFamily="34" charset="-128"/>
              <a:buAutoNum type="arabicPeriod"/>
            </a:pP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Reviwer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Jurnal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Penelitian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dan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Jurnal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sz="2400" dirty="0" err="1">
                <a:latin typeface="Arial Unicode MS" pitchFamily="34" charset="-128"/>
                <a:ea typeface="Arial Unicode MS" pitchFamily="34" charset="-128"/>
              </a:rPr>
              <a:t>Pengmas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</a:rPr>
              <a:t> </a:t>
            </a:r>
          </a:p>
          <a:p>
            <a:pPr marL="12700" indent="0"/>
            <a:endParaRPr lang="en-US" altLang="en-US" sz="2400" dirty="0"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Image result for color bridg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2"/>
          <a:stretch>
            <a:fillRect/>
          </a:stretch>
        </p:blipFill>
        <p:spPr bwMode="auto">
          <a:xfrm>
            <a:off x="6219828" y="3070225"/>
            <a:ext cx="268029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3389912" y="3544888"/>
            <a:ext cx="5643067" cy="1543050"/>
            <a:chOff x="1088316" y="3544427"/>
            <a:chExt cx="6945852" cy="1543201"/>
          </a:xfrm>
        </p:grpSpPr>
        <p:grpSp>
          <p:nvGrpSpPr>
            <p:cNvPr id="9268" name="Group 76"/>
            <p:cNvGrpSpPr>
              <a:grpSpLocks/>
            </p:cNvGrpSpPr>
            <p:nvPr/>
          </p:nvGrpSpPr>
          <p:grpSpPr bwMode="auto">
            <a:xfrm>
              <a:off x="2993316" y="3544427"/>
              <a:ext cx="3145716" cy="1490832"/>
              <a:chOff x="2993316" y="3544427"/>
              <a:chExt cx="3145716" cy="1490832"/>
            </a:xfrm>
          </p:grpSpPr>
          <p:sp>
            <p:nvSpPr>
              <p:cNvPr id="8" name="Trapezoid 7"/>
              <p:cNvSpPr>
                <a:spLocks/>
              </p:cNvSpPr>
              <p:nvPr/>
            </p:nvSpPr>
            <p:spPr bwMode="auto">
              <a:xfrm flipV="1">
                <a:off x="3015691" y="3968331"/>
                <a:ext cx="3122855" cy="1066904"/>
              </a:xfrm>
              <a:custGeom>
                <a:avLst/>
                <a:gdLst>
                  <a:gd name="T0" fmla="*/ 0 w 3122855"/>
                  <a:gd name="T1" fmla="*/ 1066904 h 1066904"/>
                  <a:gd name="T2" fmla="*/ 314289 w 3122855"/>
                  <a:gd name="T3" fmla="*/ 0 h 1066904"/>
                  <a:gd name="T4" fmla="*/ 2808566 w 3122855"/>
                  <a:gd name="T5" fmla="*/ 0 h 1066904"/>
                  <a:gd name="T6" fmla="*/ 3122855 w 3122855"/>
                  <a:gd name="T7" fmla="*/ 1066904 h 1066904"/>
                  <a:gd name="T8" fmla="*/ 0 w 3122855"/>
                  <a:gd name="T9" fmla="*/ 1066904 h 10669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22855" h="1066904">
                    <a:moveTo>
                      <a:pt x="0" y="1066904"/>
                    </a:moveTo>
                    <a:lnTo>
                      <a:pt x="314289" y="0"/>
                    </a:lnTo>
                    <a:lnTo>
                      <a:pt x="2808566" y="0"/>
                    </a:lnTo>
                    <a:lnTo>
                      <a:pt x="3122855" y="1066904"/>
                    </a:lnTo>
                    <a:lnTo>
                      <a:pt x="0" y="1066904"/>
                    </a:lnTo>
                    <a:close/>
                  </a:path>
                </a:pathLst>
              </a:custGeom>
              <a:solidFill>
                <a:srgbClr val="DEFAFE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9276" name="Picture 12" descr="Image result for water wav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3316" y="3544427"/>
                <a:ext cx="3124200" cy="944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69" name="Group 75"/>
            <p:cNvGrpSpPr>
              <a:grpSpLocks/>
            </p:cNvGrpSpPr>
            <p:nvPr/>
          </p:nvGrpSpPr>
          <p:grpSpPr bwMode="auto">
            <a:xfrm>
              <a:off x="1088316" y="3925427"/>
              <a:ext cx="6945852" cy="1162201"/>
              <a:chOff x="1088316" y="3925427"/>
              <a:chExt cx="6945852" cy="116220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5440773" y="4342228"/>
                <a:ext cx="1120885" cy="369917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2650526" y="4322382"/>
                <a:ext cx="1066905" cy="38103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31628" y="5036823"/>
                <a:ext cx="2524321" cy="20639"/>
              </a:xfrm>
              <a:prstGeom prst="line">
                <a:avLst/>
              </a:prstGeom>
              <a:ln w="1270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Process 18"/>
              <p:cNvSpPr/>
              <p:nvPr/>
            </p:nvSpPr>
            <p:spPr>
              <a:xfrm>
                <a:off x="6129020" y="3925464"/>
                <a:ext cx="1905148" cy="152415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1088316" y="3925464"/>
                <a:ext cx="1905148" cy="152415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1" name="Picture 16" descr="Image result for color bridg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8"/>
          <a:stretch>
            <a:fillRect/>
          </a:stretch>
        </p:blipFill>
        <p:spPr bwMode="auto">
          <a:xfrm>
            <a:off x="3575647" y="3070225"/>
            <a:ext cx="264418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5414963" y="3849688"/>
            <a:ext cx="309563" cy="381000"/>
          </a:xfrm>
          <a:prstGeom prst="ellipse">
            <a:avLst/>
          </a:prstGeom>
          <a:ln>
            <a:solidFill>
              <a:srgbClr val="800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TRL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6157913" y="3849688"/>
            <a:ext cx="309563" cy="381000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TRL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7024688" y="3811588"/>
            <a:ext cx="309563" cy="381000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TRL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9</a:t>
            </a:r>
          </a:p>
        </p:txBody>
      </p:sp>
      <p:sp>
        <p:nvSpPr>
          <p:cNvPr id="26" name="Oval 25"/>
          <p:cNvSpPr/>
          <p:nvPr/>
        </p:nvSpPr>
        <p:spPr>
          <a:xfrm>
            <a:off x="4238626" y="3849688"/>
            <a:ext cx="309563" cy="381000"/>
          </a:xfrm>
          <a:prstGeom prst="ellipse">
            <a:avLst/>
          </a:prstGeom>
          <a:ln>
            <a:solidFill>
              <a:srgbClr val="800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TRL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4-6</a:t>
            </a: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3186115" y="4273553"/>
            <a:ext cx="2659683" cy="1785903"/>
            <a:chOff x="838200" y="4273259"/>
            <a:chExt cx="3273861" cy="178573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447876" y="5687587"/>
              <a:ext cx="1981446" cy="1587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6" name="TextBox 30"/>
            <p:cNvSpPr txBox="1">
              <a:spLocks noChangeArrowheads="1"/>
            </p:cNvSpPr>
            <p:nvPr/>
          </p:nvSpPr>
          <p:spPr bwMode="auto">
            <a:xfrm>
              <a:off x="1143000" y="5689695"/>
              <a:ext cx="2969061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Penghasil Teknologi</a:t>
              </a:r>
            </a:p>
          </p:txBody>
        </p:sp>
        <p:pic>
          <p:nvPicPr>
            <p:cNvPr id="9267" name="Picture 6" descr="Image result for r &amp; 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273259"/>
              <a:ext cx="2372064" cy="138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7025979" y="4208465"/>
            <a:ext cx="2437424" cy="1851062"/>
            <a:chOff x="5563601" y="4207817"/>
            <a:chExt cx="3001041" cy="1851247"/>
          </a:xfrm>
        </p:grpSpPr>
        <p:sp>
          <p:nvSpPr>
            <p:cNvPr id="9262" name="TextBox 31"/>
            <p:cNvSpPr txBox="1">
              <a:spLocks noChangeArrowheads="1"/>
            </p:cNvSpPr>
            <p:nvPr/>
          </p:nvSpPr>
          <p:spPr bwMode="auto">
            <a:xfrm>
              <a:off x="5563601" y="5689695"/>
              <a:ext cx="3001041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Pengguna Teknologi</a:t>
              </a:r>
            </a:p>
          </p:txBody>
        </p:sp>
        <p:pic>
          <p:nvPicPr>
            <p:cNvPr id="9263" name="Picture 4" descr="Image result for busines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751" y="4207817"/>
              <a:ext cx="1962804" cy="147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5612832" y="5687515"/>
              <a:ext cx="1981950" cy="1587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389168" y="5264151"/>
            <a:ext cx="1653580" cy="798026"/>
            <a:chOff x="3549126" y="4768326"/>
            <a:chExt cx="2034990" cy="796765"/>
          </a:xfrm>
        </p:grpSpPr>
        <p:pic>
          <p:nvPicPr>
            <p:cNvPr id="9258" name="Picture 2" descr="Image result for opposi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432" y="4768326"/>
              <a:ext cx="1066800" cy="61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TextBox 35"/>
            <p:cNvSpPr txBox="1">
              <a:spLocks noChangeArrowheads="1"/>
            </p:cNvSpPr>
            <p:nvPr/>
          </p:nvSpPr>
          <p:spPr bwMode="auto">
            <a:xfrm>
              <a:off x="3950785" y="5257800"/>
              <a:ext cx="1602466" cy="30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Arial" charset="0"/>
                </a:rPr>
                <a:t>Kesenjangan</a:t>
              </a:r>
            </a:p>
          </p:txBody>
        </p:sp>
        <p:sp>
          <p:nvSpPr>
            <p:cNvPr id="37" name="Multiply 36"/>
            <p:cNvSpPr/>
            <p:nvPr/>
          </p:nvSpPr>
          <p:spPr>
            <a:xfrm>
              <a:off x="3549126" y="4953770"/>
              <a:ext cx="380965" cy="38039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203151" y="4963280"/>
              <a:ext cx="380965" cy="38198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467848" y="4684718"/>
            <a:ext cx="18398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“LEMBAH KEMATIAN”</a:t>
            </a:r>
          </a:p>
        </p:txBody>
      </p:sp>
      <p:sp>
        <p:nvSpPr>
          <p:cNvPr id="43" name="Left-Right Arrow 42"/>
          <p:cNvSpPr>
            <a:spLocks noChangeArrowheads="1"/>
          </p:cNvSpPr>
          <p:nvPr/>
        </p:nvSpPr>
        <p:spPr bwMode="auto">
          <a:xfrm>
            <a:off x="3062287" y="5881688"/>
            <a:ext cx="2662238" cy="533400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en-US" sz="1100" b="1" dirty="0" err="1">
                <a:solidFill>
                  <a:schemeClr val="dk1"/>
                </a:solidFill>
                <a:ea typeface="MS PGothic" pitchFamily="34" charset="-128"/>
              </a:rPr>
              <a:t>Ditjen</a:t>
            </a:r>
            <a:r>
              <a:rPr lang="en-US" sz="1100" b="1" dirty="0">
                <a:solidFill>
                  <a:schemeClr val="dk1"/>
                </a:solidFill>
                <a:ea typeface="MS PGothic" pitchFamily="34" charset="-128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ea typeface="MS PGothic" pitchFamily="34" charset="-128"/>
              </a:rPr>
              <a:t>Riset</a:t>
            </a:r>
            <a:r>
              <a:rPr lang="en-US" sz="1100" b="1" dirty="0">
                <a:solidFill>
                  <a:schemeClr val="dk1"/>
                </a:solidFill>
                <a:ea typeface="MS PGothic" pitchFamily="34" charset="-128"/>
              </a:rPr>
              <a:t> &amp; </a:t>
            </a:r>
            <a:r>
              <a:rPr lang="en-US" sz="1100" b="1" dirty="0" err="1">
                <a:solidFill>
                  <a:schemeClr val="dk1"/>
                </a:solidFill>
                <a:ea typeface="MS PGothic" pitchFamily="34" charset="-128"/>
              </a:rPr>
              <a:t>Pengembangan</a:t>
            </a:r>
            <a:endParaRPr lang="en-US" sz="1100" b="1" dirty="0">
              <a:solidFill>
                <a:schemeClr val="dk1"/>
              </a:solidFill>
              <a:ea typeface="MS PGothic" pitchFamily="34" charset="-128"/>
            </a:endParaRPr>
          </a:p>
        </p:txBody>
      </p:sp>
      <p:sp>
        <p:nvSpPr>
          <p:cNvPr id="9229" name="AutoShape 10" descr="Image result for graduation"/>
          <p:cNvSpPr>
            <a:spLocks noChangeAspect="1" noChangeArrowheads="1"/>
          </p:cNvSpPr>
          <p:nvPr/>
        </p:nvSpPr>
        <p:spPr bwMode="auto">
          <a:xfrm>
            <a:off x="2507655" y="-144463"/>
            <a:ext cx="2476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>
              <a:latin typeface="Arial" charset="0"/>
            </a:endParaRPr>
          </a:p>
        </p:txBody>
      </p:sp>
      <p:sp>
        <p:nvSpPr>
          <p:cNvPr id="9230" name="AutoShape 14" descr="Image result for crocodile clipart"/>
          <p:cNvSpPr>
            <a:spLocks noChangeAspect="1" noChangeArrowheads="1"/>
          </p:cNvSpPr>
          <p:nvPr/>
        </p:nvSpPr>
        <p:spPr bwMode="auto">
          <a:xfrm>
            <a:off x="2507655" y="-144463"/>
            <a:ext cx="2476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>
              <a:latin typeface="Arial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5105400" y="4078288"/>
            <a:ext cx="2228850" cy="601662"/>
            <a:chOff x="3200400" y="4077827"/>
            <a:chExt cx="2743200" cy="602323"/>
          </a:xfrm>
        </p:grpSpPr>
        <p:pic>
          <p:nvPicPr>
            <p:cNvPr id="9254" name="Picture 16" descr="Image result for crocodile clipar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718" y="4306427"/>
              <a:ext cx="92488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18" descr="Image result for shark clipart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67"/>
            <a:stretch>
              <a:fillRect/>
            </a:stretch>
          </p:blipFill>
          <p:spPr bwMode="auto">
            <a:xfrm flipH="1">
              <a:off x="3200400" y="4299451"/>
              <a:ext cx="612340" cy="31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Picture 6" descr="Image result for swimmi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BFFFE"/>
                </a:clrFrom>
                <a:clrTo>
                  <a:srgbClr val="FB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382627"/>
              <a:ext cx="685800" cy="29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10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077827"/>
              <a:ext cx="621648" cy="42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7971432" y="2411413"/>
            <a:ext cx="1685044" cy="1427152"/>
            <a:chOff x="6629400" y="2079210"/>
            <a:chExt cx="2073900" cy="1427107"/>
          </a:xfrm>
        </p:grpSpPr>
        <p:pic>
          <p:nvPicPr>
            <p:cNvPr id="9252" name="Picture 20" descr="Image result for industry clipar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079210"/>
              <a:ext cx="2057400" cy="114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TextBox 51"/>
            <p:cNvSpPr txBox="1">
              <a:spLocks noChangeArrowheads="1"/>
            </p:cNvSpPr>
            <p:nvPr/>
          </p:nvSpPr>
          <p:spPr bwMode="auto">
            <a:xfrm>
              <a:off x="6945645" y="3198550"/>
              <a:ext cx="1757655" cy="30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CC"/>
                  </a:solidFill>
                  <a:latin typeface="Arial" charset="0"/>
                </a:rPr>
                <a:t>DUNIA USAHA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690813" y="3424241"/>
            <a:ext cx="130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5888" indent="-1158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 b="1">
                <a:solidFill>
                  <a:srgbClr val="0000CC"/>
                </a:solidFill>
                <a:latin typeface="Arial" charset="0"/>
              </a:rPr>
              <a:t>Ditjen Pembelajaran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 b="1">
                <a:solidFill>
                  <a:srgbClr val="0000CC"/>
                </a:solidFill>
                <a:latin typeface="Arial" charset="0"/>
              </a:rPr>
              <a:t>Ditjen Iptekdikti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 b="1">
                <a:solidFill>
                  <a:srgbClr val="0000CC"/>
                </a:solidFill>
                <a:latin typeface="Arial" charset="0"/>
              </a:rPr>
              <a:t>Ditjen Sumber Daya </a:t>
            </a:r>
          </a:p>
        </p:txBody>
      </p:sp>
      <p:sp>
        <p:nvSpPr>
          <p:cNvPr id="54" name="Oval 53"/>
          <p:cNvSpPr/>
          <p:nvPr/>
        </p:nvSpPr>
        <p:spPr>
          <a:xfrm>
            <a:off x="3062288" y="3849688"/>
            <a:ext cx="495300" cy="38100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TRL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1,2,3</a:t>
            </a:r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2801742" y="2425700"/>
            <a:ext cx="1843375" cy="1041400"/>
            <a:chOff x="365431" y="2425700"/>
            <a:chExt cx="2268436" cy="1041400"/>
          </a:xfrm>
        </p:grpSpPr>
        <p:sp>
          <p:nvSpPr>
            <p:cNvPr id="9249" name="TextBox 81"/>
            <p:cNvSpPr txBox="1">
              <a:spLocks noChangeArrowheads="1"/>
            </p:cNvSpPr>
            <p:nvPr/>
          </p:nvSpPr>
          <p:spPr bwMode="auto">
            <a:xfrm>
              <a:off x="436433" y="3159323"/>
              <a:ext cx="2197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CC"/>
                  </a:solidFill>
                  <a:latin typeface="Arial" charset="0"/>
                </a:rPr>
                <a:t>AKADEMISI + R&amp;D</a:t>
              </a:r>
            </a:p>
          </p:txBody>
        </p:sp>
        <p:pic>
          <p:nvPicPr>
            <p:cNvPr id="9250" name="Picture 24" descr="Image result for GRADUATION clipar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1" y="2425700"/>
              <a:ext cx="1176339" cy="76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26" descr="Image result for research and development clipar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" t="25533" r="5779" b="25105"/>
            <a:stretch>
              <a:fillRect/>
            </a:stretch>
          </p:blipFill>
          <p:spPr bwMode="auto">
            <a:xfrm rot="-1042020">
              <a:off x="365431" y="2563995"/>
              <a:ext cx="925154" cy="54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6" name="Group 90"/>
          <p:cNvGrpSpPr>
            <a:grpSpLocks/>
          </p:cNvGrpSpPr>
          <p:nvPr/>
        </p:nvGrpSpPr>
        <p:grpSpPr bwMode="auto">
          <a:xfrm>
            <a:off x="5786438" y="923925"/>
            <a:ext cx="2476500" cy="1752600"/>
            <a:chOff x="3200400" y="838200"/>
            <a:chExt cx="3048000" cy="1752600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671888" y="838200"/>
              <a:ext cx="2090737" cy="762000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dk1"/>
                  </a:solidFill>
                  <a:ea typeface="MS PGothic" pitchFamily="34" charset="-128"/>
                </a:rPr>
                <a:t>DAYA SAING</a:t>
              </a:r>
            </a:p>
            <a:p>
              <a:pPr algn="ctr" eaLnBrk="1" hangingPunct="1">
                <a:defRPr/>
              </a:pPr>
              <a:r>
                <a:rPr lang="en-US" b="1" dirty="0">
                  <a:solidFill>
                    <a:schemeClr val="dk1"/>
                  </a:solidFill>
                  <a:ea typeface="MS PGothic" pitchFamily="34" charset="-128"/>
                </a:rPr>
                <a:t>NASIONAL</a:t>
              </a:r>
            </a:p>
          </p:txBody>
        </p:sp>
        <p:grpSp>
          <p:nvGrpSpPr>
            <p:cNvPr id="9242" name="Group 72"/>
            <p:cNvGrpSpPr>
              <a:grpSpLocks/>
            </p:cNvGrpSpPr>
            <p:nvPr/>
          </p:nvGrpSpPr>
          <p:grpSpPr bwMode="auto">
            <a:xfrm>
              <a:off x="3200400" y="1981200"/>
              <a:ext cx="3048000" cy="609600"/>
              <a:chOff x="3048000" y="1524000"/>
              <a:chExt cx="3048000" cy="60960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048000" y="1524000"/>
                <a:ext cx="1219200" cy="6096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lIns="0" tIns="0" rIns="0" bIns="0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dk1"/>
                    </a:solidFill>
                    <a:ea typeface="MS PGothic" pitchFamily="34" charset="-128"/>
                  </a:rPr>
                  <a:t>SISTEM</a:t>
                </a: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4876800" y="1524000"/>
                <a:ext cx="1219200" cy="6096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lIns="0" tIns="0" rIns="0" bIns="0" anchor="ctr"/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chemeClr val="dk1"/>
                    </a:solidFill>
                    <a:ea typeface="MS PGothic" pitchFamily="34" charset="-128"/>
                  </a:rPr>
                  <a:t>PRODUK</a:t>
                </a:r>
              </a:p>
            </p:txBody>
          </p:sp>
          <p:cxnSp>
            <p:nvCxnSpPr>
              <p:cNvPr id="59" name="Curved Connector 58"/>
              <p:cNvCxnSpPr>
                <a:stCxn id="56" idx="7"/>
                <a:endCxn id="57" idx="1"/>
              </p:cNvCxnSpPr>
              <p:nvPr/>
            </p:nvCxnSpPr>
            <p:spPr>
              <a:xfrm rot="5400000" flipH="1" flipV="1">
                <a:off x="4572000" y="1130300"/>
                <a:ext cx="1588" cy="966788"/>
              </a:xfrm>
              <a:prstGeom prst="curvedConnector3">
                <a:avLst>
                  <a:gd name="adj1" fmla="val 15587914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>
                <a:stCxn id="57" idx="3"/>
                <a:endCxn id="56" idx="5"/>
              </p:cNvCxnSpPr>
              <p:nvPr/>
            </p:nvCxnSpPr>
            <p:spPr>
              <a:xfrm rot="5400000">
                <a:off x="4572000" y="1560513"/>
                <a:ext cx="1587" cy="966788"/>
              </a:xfrm>
              <a:prstGeom prst="curvedConnector3">
                <a:avLst>
                  <a:gd name="adj1" fmla="val 15587851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3810000" y="1524000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V="1">
              <a:off x="5181600" y="1524000"/>
              <a:ext cx="4572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7" name="TextBox 89"/>
          <p:cNvSpPr txBox="1">
            <a:spLocks noChangeArrowheads="1"/>
          </p:cNvSpPr>
          <p:nvPr/>
        </p:nvSpPr>
        <p:spPr bwMode="auto">
          <a:xfrm>
            <a:off x="5229228" y="4940300"/>
            <a:ext cx="7920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bg1"/>
                </a:solidFill>
                <a:latin typeface="Arial" charset="0"/>
              </a:rPr>
              <a:t>Sinergi consulting</a:t>
            </a:r>
          </a:p>
        </p:txBody>
      </p:sp>
      <p:sp>
        <p:nvSpPr>
          <p:cNvPr id="9238" name="Rectangle 33"/>
          <p:cNvSpPr>
            <a:spLocks noChangeArrowheads="1"/>
          </p:cNvSpPr>
          <p:nvPr/>
        </p:nvSpPr>
        <p:spPr bwMode="auto">
          <a:xfrm>
            <a:off x="420611" y="64464"/>
            <a:ext cx="1159843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Bernard MT Condensed" panose="02050806060905020404" pitchFamily="18" charset="0"/>
              </a:rPr>
              <a:t>Mempertemukan</a:t>
            </a:r>
            <a:r>
              <a:rPr lang="en-US" altLang="en-US" b="1" dirty="0">
                <a:solidFill>
                  <a:srgbClr val="000099"/>
                </a:solidFill>
                <a:latin typeface="Bernard MT Condensed" panose="02050806060905020404" pitchFamily="18" charset="0"/>
              </a:rPr>
              <a:t> “SUPPLY” </a:t>
            </a:r>
            <a:r>
              <a:rPr lang="en-US" altLang="en-US" b="1" dirty="0" err="1">
                <a:solidFill>
                  <a:srgbClr val="000099"/>
                </a:solidFill>
                <a:latin typeface="Bernard MT Condensed" panose="02050806060905020404" pitchFamily="18" charset="0"/>
              </a:rPr>
              <a:t>dan</a:t>
            </a:r>
            <a:r>
              <a:rPr lang="en-US" altLang="en-US" b="1" dirty="0">
                <a:solidFill>
                  <a:srgbClr val="000099"/>
                </a:solidFill>
                <a:latin typeface="Bernard MT Condensed" panose="02050806060905020404" pitchFamily="18" charset="0"/>
              </a:rPr>
              <a:t> “DEMAND” </a:t>
            </a:r>
            <a:r>
              <a:rPr lang="en-US" altLang="en-US" b="1" dirty="0" err="1">
                <a:solidFill>
                  <a:srgbClr val="000099"/>
                </a:solidFill>
                <a:latin typeface="Bernard MT Condensed" panose="02050806060905020404" pitchFamily="18" charset="0"/>
              </a:rPr>
              <a:t>dalam</a:t>
            </a:r>
            <a:r>
              <a:rPr lang="en-US" altLang="en-US" b="1" dirty="0">
                <a:solidFill>
                  <a:srgbClr val="000099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Bernard MT Condensed" panose="02050806060905020404" pitchFamily="18" charset="0"/>
              </a:rPr>
              <a:t>Inovasi</a:t>
            </a:r>
            <a:r>
              <a:rPr lang="en-US" altLang="en-US" b="1" dirty="0">
                <a:solidFill>
                  <a:srgbClr val="000099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Bernard MT Condensed" panose="02050806060905020404" pitchFamily="18" charset="0"/>
              </a:rPr>
              <a:t>dan</a:t>
            </a:r>
            <a:r>
              <a:rPr lang="en-US" altLang="en-US" b="1" dirty="0">
                <a:solidFill>
                  <a:srgbClr val="000099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Bernard MT Condensed" panose="02050806060905020404" pitchFamily="18" charset="0"/>
              </a:rPr>
              <a:t>Teknologi</a:t>
            </a:r>
            <a:endParaRPr lang="en-US" altLang="en-US" b="1" dirty="0">
              <a:solidFill>
                <a:srgbClr val="000099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6" name="Left-Right Arrow 65"/>
          <p:cNvSpPr>
            <a:spLocks noChangeArrowheads="1"/>
          </p:cNvSpPr>
          <p:nvPr/>
        </p:nvSpPr>
        <p:spPr bwMode="auto">
          <a:xfrm>
            <a:off x="5734845" y="5881688"/>
            <a:ext cx="3298132" cy="533400"/>
          </a:xfrm>
          <a:prstGeom prst="left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100" b="1" dirty="0" err="1">
                <a:solidFill>
                  <a:schemeClr val="dk1"/>
                </a:solidFill>
                <a:ea typeface="MS PGothic" pitchFamily="34" charset="-128"/>
              </a:rPr>
              <a:t>Ditjen</a:t>
            </a:r>
            <a:r>
              <a:rPr lang="en-US" sz="1100" b="1" dirty="0">
                <a:solidFill>
                  <a:schemeClr val="dk1"/>
                </a:solidFill>
                <a:ea typeface="MS PGothic" pitchFamily="34" charset="-128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ea typeface="MS PGothic" pitchFamily="34" charset="-128"/>
              </a:rPr>
              <a:t>Penguatan</a:t>
            </a:r>
            <a:r>
              <a:rPr lang="en-US" sz="1100" b="1" dirty="0">
                <a:solidFill>
                  <a:schemeClr val="dk1"/>
                </a:solidFill>
                <a:ea typeface="MS PGothic" pitchFamily="34" charset="-128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ea typeface="MS PGothic" pitchFamily="34" charset="-128"/>
              </a:rPr>
              <a:t>Inovasi</a:t>
            </a:r>
            <a:endParaRPr lang="en-US" sz="1100" b="1" dirty="0">
              <a:solidFill>
                <a:schemeClr val="dk1"/>
              </a:solidFill>
              <a:ea typeface="MS PGothic" pitchFamily="34" charset="-128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953375" y="3886200"/>
            <a:ext cx="4953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IRL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100" b="1" dirty="0"/>
              <a:t>4-6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3058" y="2912309"/>
            <a:ext cx="155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INTERMDEIASI</a:t>
            </a:r>
          </a:p>
        </p:txBody>
      </p:sp>
    </p:spTree>
    <p:extLst>
      <p:ext uri="{BB962C8B-B14F-4D97-AF65-F5344CB8AC3E}">
        <p14:creationId xmlns:p14="http://schemas.microsoft.com/office/powerpoint/2010/main" val="2714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40" grpId="0"/>
      <p:bldP spid="43" grpId="0" animBg="1"/>
      <p:bldP spid="53" grpId="0"/>
      <p:bldP spid="54" grpId="0" animBg="1"/>
      <p:bldP spid="66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3">
            <a:extLst>
              <a:ext uri="{FF2B5EF4-FFF2-40B4-BE49-F238E27FC236}">
                <a16:creationId xmlns:a16="http://schemas.microsoft.com/office/drawing/2014/main" id="{15DCC47B-8518-4948-B65D-56BA8084AC74}"/>
              </a:ext>
            </a:extLst>
          </p:cNvPr>
          <p:cNvSpPr/>
          <p:nvPr/>
        </p:nvSpPr>
        <p:spPr>
          <a:xfrm>
            <a:off x="3679591" y="4818063"/>
            <a:ext cx="5961063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0DDA8-0842-4E6E-A7A3-0B83966074EA}"/>
              </a:ext>
            </a:extLst>
          </p:cNvPr>
          <p:cNvSpPr/>
          <p:nvPr/>
        </p:nvSpPr>
        <p:spPr>
          <a:xfrm>
            <a:off x="3831991" y="5011738"/>
            <a:ext cx="1524000" cy="919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6B298-6182-4B76-8823-72D8454437A3}"/>
              </a:ext>
            </a:extLst>
          </p:cNvPr>
          <p:cNvSpPr/>
          <p:nvPr/>
        </p:nvSpPr>
        <p:spPr>
          <a:xfrm>
            <a:off x="7624529" y="4978400"/>
            <a:ext cx="1795462" cy="931863"/>
          </a:xfrm>
          <a:prstGeom prst="rect">
            <a:avLst/>
          </a:prstGeom>
          <a:solidFill>
            <a:srgbClr val="BDECC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42492146-A0B8-4647-B0A2-F64380CE2F46}"/>
              </a:ext>
            </a:extLst>
          </p:cNvPr>
          <p:cNvSpPr/>
          <p:nvPr/>
        </p:nvSpPr>
        <p:spPr>
          <a:xfrm>
            <a:off x="3679591" y="2244725"/>
            <a:ext cx="5961063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674B4-A228-466C-AF15-B6AC8D3D772C}"/>
              </a:ext>
            </a:extLst>
          </p:cNvPr>
          <p:cNvSpPr/>
          <p:nvPr/>
        </p:nvSpPr>
        <p:spPr>
          <a:xfrm>
            <a:off x="7573729" y="1422400"/>
            <a:ext cx="762000" cy="579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D0B4-3B8B-4572-83AA-2A278BF4CB9A}"/>
              </a:ext>
            </a:extLst>
          </p:cNvPr>
          <p:cNvSpPr/>
          <p:nvPr/>
        </p:nvSpPr>
        <p:spPr>
          <a:xfrm>
            <a:off x="4205054" y="1422400"/>
            <a:ext cx="762000" cy="579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3BB2E-B2A2-45DD-BCFA-2A798A2B4143}"/>
              </a:ext>
            </a:extLst>
          </p:cNvPr>
          <p:cNvSpPr/>
          <p:nvPr/>
        </p:nvSpPr>
        <p:spPr>
          <a:xfrm>
            <a:off x="5881454" y="3877643"/>
            <a:ext cx="1371600" cy="63182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EEEB3-1937-44C7-98BC-F6806A03D606}"/>
              </a:ext>
            </a:extLst>
          </p:cNvPr>
          <p:cNvSpPr/>
          <p:nvPr/>
        </p:nvSpPr>
        <p:spPr>
          <a:xfrm>
            <a:off x="7573729" y="2387600"/>
            <a:ext cx="1846262" cy="1031875"/>
          </a:xfrm>
          <a:prstGeom prst="rect">
            <a:avLst/>
          </a:prstGeom>
          <a:solidFill>
            <a:srgbClr val="BDECC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5D45B-DFC7-4310-AB33-0EADE959362C}"/>
              </a:ext>
            </a:extLst>
          </p:cNvPr>
          <p:cNvSpPr/>
          <p:nvPr/>
        </p:nvSpPr>
        <p:spPr>
          <a:xfrm>
            <a:off x="3831991" y="2387600"/>
            <a:ext cx="1524000" cy="1065213"/>
          </a:xfrm>
          <a:prstGeom prst="rect">
            <a:avLst/>
          </a:prstGeom>
          <a:solidFill>
            <a:srgbClr val="04A8A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80B44B8D-F0BA-42EC-85D0-C5E3F9B9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702" y="1527815"/>
            <a:ext cx="1150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RISTEK</a:t>
            </a:r>
          </a:p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DIKTI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19C6A4E7-3291-447E-90AF-59E71120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729" y="1541463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PEMDA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096522-DA21-4189-A5C0-18C7C32FEAE6}"/>
              </a:ext>
            </a:extLst>
          </p:cNvPr>
          <p:cNvCxnSpPr/>
          <p:nvPr/>
        </p:nvCxnSpPr>
        <p:spPr>
          <a:xfrm flipV="1">
            <a:off x="3781191" y="2143125"/>
            <a:ext cx="558800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0CCC09-7716-4EB9-ACC3-50A036EB5BBE}"/>
              </a:ext>
            </a:extLst>
          </p:cNvPr>
          <p:cNvCxnSpPr/>
          <p:nvPr/>
        </p:nvCxnSpPr>
        <p:spPr>
          <a:xfrm flipV="1">
            <a:off x="3814529" y="3717925"/>
            <a:ext cx="558800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DEA25B-3955-4CC1-A33C-26F08434313A}"/>
              </a:ext>
            </a:extLst>
          </p:cNvPr>
          <p:cNvCxnSpPr/>
          <p:nvPr/>
        </p:nvCxnSpPr>
        <p:spPr>
          <a:xfrm flipV="1">
            <a:off x="3831991" y="4716463"/>
            <a:ext cx="558800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7B396-B180-446B-860D-A5D41BE3A94F}"/>
              </a:ext>
            </a:extLst>
          </p:cNvPr>
          <p:cNvCxnSpPr/>
          <p:nvPr/>
        </p:nvCxnSpPr>
        <p:spPr>
          <a:xfrm flipV="1">
            <a:off x="3831991" y="6189663"/>
            <a:ext cx="558800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7B0CBF-B5B7-4F52-96EB-9FA8FFA05B39}"/>
              </a:ext>
            </a:extLst>
          </p:cNvPr>
          <p:cNvCxnSpPr/>
          <p:nvPr/>
        </p:nvCxnSpPr>
        <p:spPr>
          <a:xfrm>
            <a:off x="5525854" y="1676400"/>
            <a:ext cx="1963737" cy="1588"/>
          </a:xfrm>
          <a:prstGeom prst="straightConnector1">
            <a:avLst/>
          </a:prstGeom>
          <a:ln>
            <a:solidFill>
              <a:srgbClr val="E4170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30">
            <a:extLst>
              <a:ext uri="{FF2B5EF4-FFF2-40B4-BE49-F238E27FC236}">
                <a16:creationId xmlns:a16="http://schemas.microsoft.com/office/drawing/2014/main" id="{B4B17A02-53FD-42F1-B19D-BC3297B56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460" y="2729932"/>
            <a:ext cx="1150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RISTEKDIKTI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305338AA-0D65-44FE-8ABB-30C1FB0D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191" y="2387600"/>
            <a:ext cx="1150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PEMDA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45971B9C-FE28-4B71-BCCB-7DED386CA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54" y="29289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PERGURUAN TINGGI</a:t>
            </a: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63F601CB-3541-4752-8E97-58181627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729" y="247173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LITBANG DAERAH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B6D1FD-6B99-4255-BE14-E45112D8C288}"/>
              </a:ext>
            </a:extLst>
          </p:cNvPr>
          <p:cNvCxnSpPr/>
          <p:nvPr/>
        </p:nvCxnSpPr>
        <p:spPr>
          <a:xfrm>
            <a:off x="5508391" y="2933700"/>
            <a:ext cx="1963738" cy="1588"/>
          </a:xfrm>
          <a:prstGeom prst="straightConnector1">
            <a:avLst/>
          </a:prstGeom>
          <a:ln>
            <a:solidFill>
              <a:srgbClr val="E4170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38">
            <a:extLst>
              <a:ext uri="{FF2B5EF4-FFF2-40B4-BE49-F238E27FC236}">
                <a16:creationId xmlns:a16="http://schemas.microsoft.com/office/drawing/2014/main" id="{675A22AD-05E1-43A9-9711-2DDC97AF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329" y="39624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MASYARAKAT PENGGUNA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B6B618-7095-4A49-91C4-330E44204B56}"/>
              </a:ext>
            </a:extLst>
          </p:cNvPr>
          <p:cNvCxnSpPr/>
          <p:nvPr/>
        </p:nvCxnSpPr>
        <p:spPr>
          <a:xfrm>
            <a:off x="4593991" y="3452813"/>
            <a:ext cx="1287463" cy="741362"/>
          </a:xfrm>
          <a:prstGeom prst="straightConnector1">
            <a:avLst/>
          </a:prstGeom>
          <a:ln>
            <a:solidFill>
              <a:srgbClr val="E4170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BFC831-132D-45BF-A832-8A3320257A0C}"/>
              </a:ext>
            </a:extLst>
          </p:cNvPr>
          <p:cNvCxnSpPr>
            <a:endCxn id="24" idx="3"/>
          </p:cNvCxnSpPr>
          <p:nvPr/>
        </p:nvCxnSpPr>
        <p:spPr>
          <a:xfrm rot="10800000" flipV="1">
            <a:off x="7268929" y="3421063"/>
            <a:ext cx="1320800" cy="771525"/>
          </a:xfrm>
          <a:prstGeom prst="straightConnector1">
            <a:avLst/>
          </a:prstGeom>
          <a:ln>
            <a:solidFill>
              <a:srgbClr val="E4170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82644-B85C-4602-B036-265F60AE492D}"/>
              </a:ext>
            </a:extLst>
          </p:cNvPr>
          <p:cNvSpPr/>
          <p:nvPr/>
        </p:nvSpPr>
        <p:spPr>
          <a:xfrm>
            <a:off x="5863991" y="5165725"/>
            <a:ext cx="1371600" cy="59372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45">
            <a:extLst>
              <a:ext uri="{FF2B5EF4-FFF2-40B4-BE49-F238E27FC236}">
                <a16:creationId xmlns:a16="http://schemas.microsoft.com/office/drawing/2014/main" id="{437BF39A-6FE5-43A5-A0FB-D0A377CFF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54" y="525145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MASYARAKAT PENGGUNA</a:t>
            </a:r>
          </a:p>
        </p:txBody>
      </p:sp>
      <p:sp>
        <p:nvSpPr>
          <p:cNvPr id="29" name="Down Arrow 46">
            <a:extLst>
              <a:ext uri="{FF2B5EF4-FFF2-40B4-BE49-F238E27FC236}">
                <a16:creationId xmlns:a16="http://schemas.microsoft.com/office/drawing/2014/main" id="{7B3B61AA-F5F1-44EB-8611-85C7E3443DC3}"/>
              </a:ext>
            </a:extLst>
          </p:cNvPr>
          <p:cNvSpPr/>
          <p:nvPr/>
        </p:nvSpPr>
        <p:spPr>
          <a:xfrm>
            <a:off x="5897329" y="2001838"/>
            <a:ext cx="1338262" cy="469900"/>
          </a:xfrm>
          <a:prstGeom prst="downArrow">
            <a:avLst/>
          </a:prstGeom>
          <a:solidFill>
            <a:srgbClr val="FDF9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Down Arrow 47">
            <a:extLst>
              <a:ext uri="{FF2B5EF4-FFF2-40B4-BE49-F238E27FC236}">
                <a16:creationId xmlns:a16="http://schemas.microsoft.com/office/drawing/2014/main" id="{7CA80EEE-1475-48BF-BF1F-2D84F124AFE5}"/>
              </a:ext>
            </a:extLst>
          </p:cNvPr>
          <p:cNvSpPr/>
          <p:nvPr/>
        </p:nvSpPr>
        <p:spPr>
          <a:xfrm>
            <a:off x="5914791" y="3357563"/>
            <a:ext cx="1338263" cy="4699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Down Arrow 48">
            <a:extLst>
              <a:ext uri="{FF2B5EF4-FFF2-40B4-BE49-F238E27FC236}">
                <a16:creationId xmlns:a16="http://schemas.microsoft.com/office/drawing/2014/main" id="{DBC03547-6574-4F72-8DCE-229C66BA6953}"/>
              </a:ext>
            </a:extLst>
          </p:cNvPr>
          <p:cNvSpPr/>
          <p:nvPr/>
        </p:nvSpPr>
        <p:spPr>
          <a:xfrm>
            <a:off x="5932254" y="4592638"/>
            <a:ext cx="1336675" cy="469900"/>
          </a:xfrm>
          <a:prstGeom prst="downArrow">
            <a:avLst/>
          </a:prstGeom>
          <a:solidFill>
            <a:srgbClr val="936A0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53">
            <a:extLst>
              <a:ext uri="{FF2B5EF4-FFF2-40B4-BE49-F238E27FC236}">
                <a16:creationId xmlns:a16="http://schemas.microsoft.com/office/drawing/2014/main" id="{9C16465F-75CD-4893-9522-E1F4ADE2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389" y="5368538"/>
            <a:ext cx="1150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RISTEKDIKTI</a:t>
            </a:r>
          </a:p>
        </p:txBody>
      </p:sp>
      <p:sp>
        <p:nvSpPr>
          <p:cNvPr id="33" name="TextBox 54">
            <a:extLst>
              <a:ext uri="{FF2B5EF4-FFF2-40B4-BE49-F238E27FC236}">
                <a16:creationId xmlns:a16="http://schemas.microsoft.com/office/drawing/2014/main" id="{FA408ED1-B1F9-4765-8408-8D3E9A98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529" y="54689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PERGURUAN TINGGI</a:t>
            </a:r>
          </a:p>
        </p:txBody>
      </p:sp>
      <p:sp>
        <p:nvSpPr>
          <p:cNvPr id="34" name="TextBox 55">
            <a:extLst>
              <a:ext uri="{FF2B5EF4-FFF2-40B4-BE49-F238E27FC236}">
                <a16:creationId xmlns:a16="http://schemas.microsoft.com/office/drawing/2014/main" id="{1A376F81-C380-4FF1-B8BA-7603854F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529" y="501173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Arial" panose="020B0604020202020204" pitchFamily="34" charset="0"/>
              </a:rPr>
              <a:t>LITBANG DAERAH</a:t>
            </a:r>
          </a:p>
        </p:txBody>
      </p:sp>
      <p:sp>
        <p:nvSpPr>
          <p:cNvPr id="35" name="TextBox 56">
            <a:extLst>
              <a:ext uri="{FF2B5EF4-FFF2-40B4-BE49-F238E27FC236}">
                <a16:creationId xmlns:a16="http://schemas.microsoft.com/office/drawing/2014/main" id="{BE61246F-1DE0-4EC2-BC6B-31C327F78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654" y="501173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UKMK DAERAH</a:t>
            </a:r>
          </a:p>
        </p:txBody>
      </p:sp>
      <p:sp>
        <p:nvSpPr>
          <p:cNvPr id="36" name="TextBox 64">
            <a:extLst>
              <a:ext uri="{FF2B5EF4-FFF2-40B4-BE49-F238E27FC236}">
                <a16:creationId xmlns:a16="http://schemas.microsoft.com/office/drawing/2014/main" id="{E8863C37-C623-4AE4-B0A9-DEB52DC5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729" y="4771386"/>
            <a:ext cx="1676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i="1" dirty="0" err="1">
                <a:latin typeface="Arial" panose="020B0604020202020204" pitchFamily="34" charset="0"/>
              </a:rPr>
              <a:t>Pengembangan</a:t>
            </a:r>
            <a:r>
              <a:rPr lang="en-US" altLang="en-US" sz="1000" i="1" dirty="0">
                <a:latin typeface="Arial" panose="020B0604020202020204" pitchFamily="34" charset="0"/>
              </a:rPr>
              <a:t> </a:t>
            </a:r>
            <a:r>
              <a:rPr lang="en-US" altLang="en-US" sz="1000" i="1" dirty="0" err="1">
                <a:latin typeface="Arial" panose="020B0604020202020204" pitchFamily="34" charset="0"/>
              </a:rPr>
              <a:t>Iptek</a:t>
            </a:r>
            <a:endParaRPr lang="en-US" altLang="en-US" sz="1000" i="1" dirty="0">
              <a:latin typeface="Arial" panose="020B0604020202020204" pitchFamily="34" charset="0"/>
            </a:endParaRP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id="{D746B923-37CF-4626-8055-C41AC2943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991" y="4757738"/>
            <a:ext cx="1252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latin typeface="Arial" panose="020B0604020202020204" pitchFamily="34" charset="0"/>
              </a:rPr>
              <a:t>Sustainability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3EC694A-9060-417E-A65D-0884F4ECB183}"/>
              </a:ext>
            </a:extLst>
          </p:cNvPr>
          <p:cNvCxnSpPr/>
          <p:nvPr/>
        </p:nvCxnSpPr>
        <p:spPr>
          <a:xfrm rot="10800000">
            <a:off x="5355991" y="5507038"/>
            <a:ext cx="541338" cy="1587"/>
          </a:xfrm>
          <a:prstGeom prst="straightConnector1">
            <a:avLst/>
          </a:prstGeom>
          <a:ln>
            <a:solidFill>
              <a:srgbClr val="E4170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A87B55-00DB-4781-86E5-9C464F09ADE5}"/>
              </a:ext>
            </a:extLst>
          </p:cNvPr>
          <p:cNvCxnSpPr/>
          <p:nvPr/>
        </p:nvCxnSpPr>
        <p:spPr>
          <a:xfrm rot="10800000">
            <a:off x="7167329" y="5507038"/>
            <a:ext cx="542925" cy="1587"/>
          </a:xfrm>
          <a:prstGeom prst="straightConnector1">
            <a:avLst/>
          </a:prstGeom>
          <a:ln>
            <a:solidFill>
              <a:srgbClr val="E4170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7AC9E-834D-4E34-9D1B-76A92CED53CC}"/>
              </a:ext>
            </a:extLst>
          </p:cNvPr>
          <p:cNvCxnSpPr/>
          <p:nvPr/>
        </p:nvCxnSpPr>
        <p:spPr>
          <a:xfrm flipV="1">
            <a:off x="3798654" y="1279525"/>
            <a:ext cx="558800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Down Arrow 15">
            <a:extLst>
              <a:ext uri="{FF2B5EF4-FFF2-40B4-BE49-F238E27FC236}">
                <a16:creationId xmlns:a16="http://schemas.microsoft.com/office/drawing/2014/main" id="{90050CAC-9134-4B95-B1B4-DE1CF7557512}"/>
              </a:ext>
            </a:extLst>
          </p:cNvPr>
          <p:cNvSpPr/>
          <p:nvPr/>
        </p:nvSpPr>
        <p:spPr>
          <a:xfrm>
            <a:off x="953854" y="1295054"/>
            <a:ext cx="2692400" cy="5214802"/>
          </a:xfrm>
          <a:prstGeom prst="downArrow">
            <a:avLst>
              <a:gd name="adj1" fmla="val 73899"/>
              <a:gd name="adj2" fmla="val 4495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5CDCCAEF-1C33-4798-A6EE-2097DF2C3E64}"/>
              </a:ext>
            </a:extLst>
          </p:cNvPr>
          <p:cNvSpPr/>
          <p:nvPr/>
        </p:nvSpPr>
        <p:spPr>
          <a:xfrm>
            <a:off x="1444391" y="1422400"/>
            <a:ext cx="1744663" cy="8223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FC338AFE-D22F-49A2-BC30-CF11BA0C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29" y="1542544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Arial" panose="020B0604020202020204" pitchFamily="34" charset="0"/>
              </a:rPr>
              <a:t>PEMETAAN  KEBUTUHAN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593D3A8F-646F-4D9C-8559-AFA462D0998D}"/>
              </a:ext>
            </a:extLst>
          </p:cNvPr>
          <p:cNvSpPr/>
          <p:nvPr/>
        </p:nvSpPr>
        <p:spPr>
          <a:xfrm>
            <a:off x="1426929" y="2474988"/>
            <a:ext cx="1744662" cy="930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1114BFE1-966B-4F09-AEB1-D2254DF3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29" y="2609850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INTERAKSI PEMENUHAN KEBUTUHAN</a:t>
            </a: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C896ABE7-BA5C-44A4-94F4-58336EEF39C6}"/>
              </a:ext>
            </a:extLst>
          </p:cNvPr>
          <p:cNvSpPr/>
          <p:nvPr/>
        </p:nvSpPr>
        <p:spPr>
          <a:xfrm>
            <a:off x="1426929" y="3676725"/>
            <a:ext cx="1744662" cy="931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087A0E6B-D7CC-4152-BDD9-E635C751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854" y="3897313"/>
            <a:ext cx="172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DISEMINASI TEKNOLOGI</a:t>
            </a: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429F3B5E-72DE-4AD3-8BAF-21E806DFCEE4}"/>
              </a:ext>
            </a:extLst>
          </p:cNvPr>
          <p:cNvSpPr/>
          <p:nvPr/>
        </p:nvSpPr>
        <p:spPr>
          <a:xfrm>
            <a:off x="1426929" y="4813450"/>
            <a:ext cx="1744662" cy="9318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extBox 33">
            <a:extLst>
              <a:ext uri="{FF2B5EF4-FFF2-40B4-BE49-F238E27FC236}">
                <a16:creationId xmlns:a16="http://schemas.microsoft.com/office/drawing/2014/main" id="{1D7E3FB1-91C8-4D11-959E-E3AFFA59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635" y="175867"/>
            <a:ext cx="671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KONSEP SINERGI </a:t>
            </a: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Pengabdian</a:t>
            </a:r>
            <a:r>
              <a:rPr lang="en-US" altLang="en-US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Kepada</a:t>
            </a:r>
            <a:r>
              <a:rPr lang="en-US" altLang="en-US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Masyarakat </a:t>
            </a: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altLang="en-US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Pemerintah</a:t>
            </a:r>
            <a:r>
              <a:rPr lang="en-US" altLang="en-US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Daerah 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970E4D2A-9686-4831-97D4-E918A68DA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392" y="4957558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HILIRISASI IPTEK BERKELANJUTAN </a:t>
            </a:r>
          </a:p>
        </p:txBody>
      </p:sp>
    </p:spTree>
    <p:extLst>
      <p:ext uri="{BB962C8B-B14F-4D97-AF65-F5344CB8AC3E}">
        <p14:creationId xmlns:p14="http://schemas.microsoft.com/office/powerpoint/2010/main" val="350357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67" t="12857" r="29286" b="11375"/>
          <a:stretch/>
        </p:blipFill>
        <p:spPr>
          <a:xfrm>
            <a:off x="718457" y="0"/>
            <a:ext cx="10820399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255C-18A9-4391-BF2F-EF4969F9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Perpres</a:t>
            </a:r>
            <a:r>
              <a:rPr lang="en-US" sz="3200" b="1" dirty="0"/>
              <a:t> No 15 </a:t>
            </a:r>
            <a:r>
              <a:rPr lang="en-US" sz="3200" b="1" dirty="0" err="1"/>
              <a:t>Tahun</a:t>
            </a:r>
            <a:r>
              <a:rPr lang="en-US" sz="3200" b="1" dirty="0"/>
              <a:t> 2018 </a:t>
            </a:r>
            <a:r>
              <a:rPr lang="en-US" sz="3200" b="1" dirty="0" err="1"/>
              <a:t>tentang</a:t>
            </a:r>
            <a:r>
              <a:rPr lang="en-US" sz="3200" b="1" dirty="0"/>
              <a:t> </a:t>
            </a:r>
            <a:r>
              <a:rPr lang="en-US" sz="3200" b="1" dirty="0" err="1"/>
              <a:t>Percepatan</a:t>
            </a:r>
            <a:r>
              <a:rPr lang="en-US" sz="3200" b="1" dirty="0"/>
              <a:t> </a:t>
            </a:r>
            <a:r>
              <a:rPr lang="en-US" sz="3200" b="1" dirty="0" err="1"/>
              <a:t>Pengendalian</a:t>
            </a:r>
            <a:r>
              <a:rPr lang="en-US" sz="3200" b="1" dirty="0"/>
              <a:t> </a:t>
            </a:r>
            <a:r>
              <a:rPr lang="en-US" sz="3200" b="1" dirty="0" err="1"/>
              <a:t>Pencemaran</a:t>
            </a:r>
            <a:r>
              <a:rPr lang="en-US" sz="3200" b="1" dirty="0"/>
              <a:t> dan </a:t>
            </a:r>
            <a:r>
              <a:rPr lang="en-US" sz="3200" b="1" dirty="0" err="1"/>
              <a:t>Kerusakan</a:t>
            </a:r>
            <a:r>
              <a:rPr lang="en-US" sz="3200" b="1" dirty="0"/>
              <a:t> Daerah </a:t>
            </a:r>
            <a:r>
              <a:rPr lang="en-US" sz="3200" b="1" dirty="0" err="1"/>
              <a:t>Aliran</a:t>
            </a:r>
            <a:r>
              <a:rPr lang="en-US" sz="3200" b="1" dirty="0"/>
              <a:t> Sungai </a:t>
            </a:r>
            <a:r>
              <a:rPr lang="en-US" sz="3200" b="1" dirty="0" err="1"/>
              <a:t>Citarum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AF21A-4DA7-4943-A78C-661D1918B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/>
              <a:t>Dukungan Kementerian / Lembaga</a:t>
            </a:r>
          </a:p>
          <a:p>
            <a:r>
              <a:rPr lang="sv-SE" sz="3200" dirty="0"/>
              <a:t>Menteri Riset, Teknologi, dan Pendidikan Tinggi memberikan dukungan dengan memfasilitasi riset dan keikutsertaan akademisi dalam inovasi pengendalian DAS Citarum, serta kuliah kerja nyata tematik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696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4FC-E58A-4AF5-BD1B-A6E00B82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83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penanggulangan</a:t>
            </a:r>
            <a:r>
              <a:rPr lang="en-US" sz="2800" dirty="0"/>
              <a:t> </a:t>
            </a:r>
            <a:r>
              <a:rPr lang="en-US" sz="2800" dirty="0" err="1"/>
              <a:t>pencemaran</a:t>
            </a:r>
            <a:r>
              <a:rPr lang="en-US" sz="2800" dirty="0"/>
              <a:t> dan </a:t>
            </a:r>
            <a:r>
              <a:rPr lang="en-US" sz="2800" dirty="0" err="1"/>
              <a:t>kerusakan</a:t>
            </a:r>
            <a:r>
              <a:rPr lang="en-US" sz="2800" dirty="0"/>
              <a:t> DAS </a:t>
            </a:r>
            <a:r>
              <a:rPr lang="en-US" sz="2800" dirty="0" err="1"/>
              <a:t>Citarum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75FE-D988-4467-9B39-DDD94297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533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err="1"/>
              <a:t>sosialisasi</a:t>
            </a:r>
            <a:r>
              <a:rPr lang="en-US" dirty="0"/>
              <a:t> dan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dan </a:t>
            </a:r>
            <a:r>
              <a:rPr lang="en-US" dirty="0" err="1"/>
              <a:t>kerusakan</a:t>
            </a:r>
            <a:r>
              <a:rPr lang="en-US" dirty="0"/>
              <a:t> DAS </a:t>
            </a:r>
            <a:r>
              <a:rPr lang="en-US" dirty="0" err="1"/>
              <a:t>Citarum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dan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;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mengoordinasikan</a:t>
            </a:r>
            <a:r>
              <a:rPr lang="en-US" dirty="0"/>
              <a:t> </a:t>
            </a:r>
            <a:r>
              <a:rPr lang="en-US" dirty="0" err="1"/>
              <a:t>relokasi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terdampak</a:t>
            </a:r>
            <a:r>
              <a:rPr lang="en-US" dirty="0"/>
              <a:t> di DAS </a:t>
            </a:r>
            <a:r>
              <a:rPr lang="en-US" dirty="0" err="1"/>
              <a:t>Citarum</a:t>
            </a:r>
            <a:r>
              <a:rPr lang="en-US" dirty="0"/>
              <a:t>;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pemutakhiran</a:t>
            </a:r>
            <a:r>
              <a:rPr lang="en-US" dirty="0"/>
              <a:t> data dan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dan </a:t>
            </a:r>
            <a:r>
              <a:rPr lang="en-US" dirty="0" err="1"/>
              <a:t>kerusakan</a:t>
            </a:r>
            <a:r>
              <a:rPr lang="en-US" dirty="0"/>
              <a:t> DAS </a:t>
            </a:r>
            <a:r>
              <a:rPr lang="en-US" dirty="0" err="1"/>
              <a:t>Citarum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;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dan </a:t>
            </a:r>
            <a:r>
              <a:rPr lang="en-US" dirty="0" err="1"/>
              <a:t>kerusakan</a:t>
            </a:r>
            <a:r>
              <a:rPr lang="en-US" dirty="0"/>
              <a:t> DAS </a:t>
            </a:r>
            <a:r>
              <a:rPr lang="en-US" dirty="0" err="1"/>
              <a:t>Citarum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;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 dan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pencegahan</a:t>
            </a:r>
            <a:r>
              <a:rPr lang="en-US" dirty="0"/>
              <a:t> dan </a:t>
            </a:r>
            <a:r>
              <a:rPr lang="en-US" dirty="0" err="1"/>
              <a:t>penindakan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4317E9-1D8A-4266-A25A-9CA8CDBA4482}"/>
              </a:ext>
            </a:extLst>
          </p:cNvPr>
          <p:cNvSpPr/>
          <p:nvPr/>
        </p:nvSpPr>
        <p:spPr>
          <a:xfrm>
            <a:off x="-228600" y="4904509"/>
            <a:ext cx="11582400" cy="1136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C6E111-24A4-453E-BA7C-BED056F0633D}"/>
              </a:ext>
            </a:extLst>
          </p:cNvPr>
          <p:cNvSpPr/>
          <p:nvPr/>
        </p:nvSpPr>
        <p:spPr>
          <a:xfrm>
            <a:off x="457200" y="5888183"/>
            <a:ext cx="4890655" cy="663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7FD391-D609-4A77-AF83-9031302D3632}"/>
              </a:ext>
            </a:extLst>
          </p:cNvPr>
          <p:cNvSpPr txBox="1">
            <a:spLocks/>
          </p:cNvSpPr>
          <p:nvPr/>
        </p:nvSpPr>
        <p:spPr>
          <a:xfrm>
            <a:off x="838200" y="-1202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Perpres No 15 Tahun 2018 tentang Percepatan Pengendalian Pencemaran dan Kerusakan Daerah Aliran Sungai Citarum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49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F8A9-254C-4C42-9EE3-BC7FDBE0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061"/>
            <a:ext cx="10515600" cy="951057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Masyarakat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B6FD93-5869-4199-8ACF-A108FED73751}"/>
              </a:ext>
            </a:extLst>
          </p:cNvPr>
          <p:cNvSpPr txBox="1">
            <a:spLocks/>
          </p:cNvSpPr>
          <p:nvPr/>
        </p:nvSpPr>
        <p:spPr>
          <a:xfrm>
            <a:off x="741218" y="2025206"/>
            <a:ext cx="10515600" cy="95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/>
              <a:t>Direktur</a:t>
            </a:r>
            <a:r>
              <a:rPr lang="en-US" sz="4000" dirty="0"/>
              <a:t> </a:t>
            </a:r>
            <a:r>
              <a:rPr lang="en-US" sz="4000" dirty="0" err="1"/>
              <a:t>Jenderal</a:t>
            </a:r>
            <a:r>
              <a:rPr lang="en-US" sz="4000" dirty="0"/>
              <a:t> </a:t>
            </a:r>
            <a:r>
              <a:rPr lang="en-US" sz="4000" dirty="0" err="1"/>
              <a:t>Penguatan</a:t>
            </a:r>
            <a:r>
              <a:rPr lang="en-US" sz="4000" dirty="0"/>
              <a:t> </a:t>
            </a:r>
            <a:r>
              <a:rPr lang="en-US" sz="4000" dirty="0" err="1"/>
              <a:t>Riset</a:t>
            </a:r>
            <a:r>
              <a:rPr lang="en-US" sz="4000" dirty="0"/>
              <a:t> dan </a:t>
            </a:r>
            <a:r>
              <a:rPr lang="en-US" sz="4000" dirty="0" err="1"/>
              <a:t>Pengembangan</a:t>
            </a:r>
            <a:endParaRPr lang="en-US" sz="4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5137C2F-C347-4B20-838A-2DA558DE5014}"/>
              </a:ext>
            </a:extLst>
          </p:cNvPr>
          <p:cNvSpPr/>
          <p:nvPr/>
        </p:nvSpPr>
        <p:spPr>
          <a:xfrm>
            <a:off x="5777349" y="3017828"/>
            <a:ext cx="554182" cy="951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813C65-91B9-4977-98B4-0DE973398A48}"/>
              </a:ext>
            </a:extLst>
          </p:cNvPr>
          <p:cNvSpPr txBox="1">
            <a:spLocks/>
          </p:cNvSpPr>
          <p:nvPr/>
        </p:nvSpPr>
        <p:spPr>
          <a:xfrm>
            <a:off x="588824" y="4144963"/>
            <a:ext cx="10515600" cy="95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/>
              <a:t>Pemberdayaan</a:t>
            </a:r>
            <a:r>
              <a:rPr lang="en-US" sz="4000" dirty="0"/>
              <a:t> Masyarakat dan </a:t>
            </a:r>
            <a:r>
              <a:rPr lang="en-US" sz="4000" dirty="0" err="1"/>
              <a:t>Penerapan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 </a:t>
            </a:r>
            <a:r>
              <a:rPr lang="en-US" sz="4000" dirty="0" err="1"/>
              <a:t>Tepat</a:t>
            </a:r>
            <a:r>
              <a:rPr lang="en-US" sz="4000" dirty="0"/>
              <a:t> </a:t>
            </a:r>
            <a:r>
              <a:rPr lang="en-US" sz="4000" dirty="0" err="1"/>
              <a:t>Guna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655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975" y="160660"/>
            <a:ext cx="9999025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D" b="1" dirty="0">
                <a:latin typeface="Bernard MT Condensed" panose="02050806060905020404" pitchFamily="18" charset="0"/>
              </a:rPr>
              <a:t>PANDUAN EDISI XIII</a:t>
            </a:r>
            <a:endParaRPr lang="en-US" b="1" dirty="0">
              <a:latin typeface="Bernard MT Condensed" panose="020508060609050204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41227" y="1065621"/>
            <a:ext cx="7450773" cy="10829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 lang="en-ID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ID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ID" sz="11200" b="1" dirty="0">
                <a:latin typeface="Arial" panose="020B0604020202020204" pitchFamily="34" charset="0"/>
                <a:cs typeface="Arial" panose="020B0604020202020204" pitchFamily="34" charset="0"/>
              </a:rPr>
              <a:t>LATIHAN PENYUSUNAN PROPOSAL PENGABDIAN KEPADA MASYARAKAT</a:t>
            </a:r>
            <a:endParaRPr lang="en-US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41227" y="2148536"/>
            <a:ext cx="7450773" cy="47094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A. Kategori Kompetitif Nasional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1. Program Kemitraan Masyarakat (PKM)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2. Program Kemitraan Masyarakat Stimulus (PKMS)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3. Program </a:t>
            </a:r>
            <a:r>
              <a:rPr lang="en-US" sz="1800" b="1" dirty="0" err="1"/>
              <a:t>Kuliah</a:t>
            </a:r>
            <a:r>
              <a:rPr lang="en-US" sz="1800" b="1" dirty="0"/>
              <a:t> </a:t>
            </a:r>
            <a:r>
              <a:rPr lang="en-US" sz="1800" b="1" dirty="0" err="1"/>
              <a:t>Kerja</a:t>
            </a:r>
            <a:r>
              <a:rPr lang="en-US" sz="1800" b="1" dirty="0"/>
              <a:t> </a:t>
            </a:r>
            <a:r>
              <a:rPr lang="en-US" sz="1800" b="1" dirty="0" err="1"/>
              <a:t>Nyata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Pemberdayaan</a:t>
            </a:r>
            <a:r>
              <a:rPr lang="en-US" sz="1800" b="1" dirty="0"/>
              <a:t> Masyarakat (KKN-   PPM)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4. Program 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Kewirausahaan</a:t>
            </a:r>
            <a:r>
              <a:rPr lang="en-US" sz="1800" b="1" dirty="0"/>
              <a:t> (PPK)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5. Program 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Produk</a:t>
            </a:r>
            <a:r>
              <a:rPr lang="en-US" sz="1800" b="1" dirty="0"/>
              <a:t> </a:t>
            </a:r>
            <a:r>
              <a:rPr lang="en-US" sz="1800" b="1" dirty="0" err="1"/>
              <a:t>Unggulan</a:t>
            </a:r>
            <a:r>
              <a:rPr lang="en-US" sz="1800" b="1" dirty="0"/>
              <a:t> Daerah (PPPUD)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6. Program </a:t>
            </a:r>
            <a:r>
              <a:rPr lang="en-US" sz="1800" b="1" dirty="0" err="1"/>
              <a:t>Pengembangan</a:t>
            </a:r>
            <a:r>
              <a:rPr lang="en-US" sz="1800" b="1" dirty="0"/>
              <a:t> Usaha </a:t>
            </a:r>
            <a:r>
              <a:rPr lang="en-US" sz="1800" b="1" dirty="0" err="1"/>
              <a:t>Produk</a:t>
            </a:r>
            <a:r>
              <a:rPr lang="en-US" sz="1800" b="1" dirty="0"/>
              <a:t> </a:t>
            </a:r>
            <a:r>
              <a:rPr lang="en-US" sz="1800" b="1" dirty="0" err="1"/>
              <a:t>Intelektual</a:t>
            </a:r>
            <a:r>
              <a:rPr lang="en-US" sz="1800" b="1" dirty="0"/>
              <a:t> </a:t>
            </a:r>
            <a:r>
              <a:rPr lang="en-US" sz="1800" b="1" dirty="0" err="1"/>
              <a:t>Kampus</a:t>
            </a:r>
            <a:r>
              <a:rPr lang="en-US" sz="1800" b="1" dirty="0"/>
              <a:t> (PPUPIK)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7. Program 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Desa</a:t>
            </a:r>
            <a:r>
              <a:rPr lang="en-US" sz="1800" b="1" dirty="0"/>
              <a:t> </a:t>
            </a:r>
            <a:r>
              <a:rPr lang="en-US" sz="1800" b="1" dirty="0" err="1"/>
              <a:t>Mitra</a:t>
            </a:r>
            <a:r>
              <a:rPr lang="en-US" sz="1800" b="1" dirty="0"/>
              <a:t> (PPDM)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8. Program Kemitraan Wilayah (PKW)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B. Kategori </a:t>
            </a:r>
            <a:r>
              <a:rPr lang="en-US" sz="1800" b="1" dirty="0" err="1"/>
              <a:t>Desentralisasi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1. Program </a:t>
            </a:r>
            <a:r>
              <a:rPr lang="en-US" sz="1800" b="1" dirty="0" err="1"/>
              <a:t>Pemberdayaan</a:t>
            </a:r>
            <a:r>
              <a:rPr lang="en-US" sz="1800" b="1" dirty="0"/>
              <a:t> Masyarakat </a:t>
            </a:r>
            <a:r>
              <a:rPr lang="en-US" sz="1800" b="1" dirty="0" err="1"/>
              <a:t>Unggulan</a:t>
            </a:r>
            <a:r>
              <a:rPr lang="en-US" sz="1800" b="1" dirty="0"/>
              <a:t> </a:t>
            </a:r>
            <a:r>
              <a:rPr lang="en-US" sz="1800" b="1" dirty="0" err="1"/>
              <a:t>Perguruan</a:t>
            </a:r>
            <a:r>
              <a:rPr lang="en-US" sz="1800" b="1" dirty="0"/>
              <a:t> </a:t>
            </a:r>
            <a:r>
              <a:rPr lang="en-US" sz="1800" b="1" dirty="0" err="1"/>
              <a:t>Tinggi</a:t>
            </a:r>
            <a:r>
              <a:rPr lang="en-US" sz="1800" b="1" dirty="0"/>
              <a:t> (PPMUPT)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C. Kategori </a:t>
            </a:r>
            <a:r>
              <a:rPr lang="en-US" sz="1800" b="1" dirty="0" err="1"/>
              <a:t>Penugasan</a:t>
            </a:r>
            <a:endParaRPr lang="en-US" sz="18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     1. Program </a:t>
            </a:r>
            <a:r>
              <a:rPr lang="en-US" sz="1800" b="1" dirty="0" err="1"/>
              <a:t>Penerapan</a:t>
            </a:r>
            <a:r>
              <a:rPr lang="en-US" sz="1800" b="1" dirty="0"/>
              <a:t> </a:t>
            </a:r>
            <a:r>
              <a:rPr lang="en-US" sz="1800" b="1" dirty="0" err="1"/>
              <a:t>Ipteks</a:t>
            </a:r>
            <a:r>
              <a:rPr lang="en-US" sz="1800" b="1" dirty="0"/>
              <a:t> </a:t>
            </a:r>
            <a:r>
              <a:rPr lang="en-US" sz="1800" b="1" dirty="0" err="1"/>
              <a:t>kepada</a:t>
            </a:r>
            <a:r>
              <a:rPr lang="en-US" sz="1800" b="1" dirty="0"/>
              <a:t> Masyarakat (PPIM)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34D0B8-44DF-468F-B3E6-53EF90A7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"/>
            <a:ext cx="4741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90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4631</TotalTime>
  <Words>1868</Words>
  <Application>Microsoft Office PowerPoint</Application>
  <PresentationFormat>Widescreen</PresentationFormat>
  <Paragraphs>767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Rounded MT Bold</vt:lpstr>
      <vt:lpstr>Arial Unicode MS</vt:lpstr>
      <vt:lpstr>Bernard MT Condensed</vt:lpstr>
      <vt:lpstr>Calibri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Perpres No 15 Tahun 2018 tentang Percepatan Pengendalian Pencemaran dan Kerusakan Daerah Aliran Sungai Citarum</vt:lpstr>
      <vt:lpstr>pelaksanaan operasi penanggulangan pencemaran dan kerusakan DAS Citarum dilakukan dengan cara :</vt:lpstr>
      <vt:lpstr>Kegiatan Pengabdian Kepada Masyarakat</vt:lpstr>
      <vt:lpstr>PANDUAN EDISI XIII</vt:lpstr>
      <vt:lpstr>Pengabdian kepada masyarakat merupakan kegiatan sivitas akademika dalam mengamalkan dan membudayakan ilmu pengetahuan dan teknologi untuk memajukan kesejahteraan umum dan mencerdaskan kehidupan bangsa</vt:lpstr>
      <vt:lpstr>PowerPoint Presentation</vt:lpstr>
      <vt:lpstr>Ringkasan Pengusulan, seleksi dan Pelaksanaan Pengabdian.</vt:lpstr>
      <vt:lpstr>Skema Pendaan, Tim Pelaksana, waktu dan pendanaan pengabdian kepada masayrakat</vt:lpstr>
      <vt:lpstr>PowerPoint Presentation</vt:lpstr>
      <vt:lpstr>Meningkatkan Kinerja PT dalam bidang Pengabdian Kepada Masyarakat (PPM) </vt:lpstr>
      <vt:lpstr>Pengabdian Masa Lalu</vt:lpstr>
      <vt:lpstr>Pengabdian Masa Kini</vt:lpstr>
      <vt:lpstr>Pengabdian Masa Depan</vt:lpstr>
      <vt:lpstr>PRINSIP DASAR DALAM PENGABDIAN KEPADA MASYARAKAT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Kasubdit Jurnal</dc:creator>
  <cp:lastModifiedBy>user</cp:lastModifiedBy>
  <cp:revision>107</cp:revision>
  <dcterms:created xsi:type="dcterms:W3CDTF">2018-04-05T07:30:21Z</dcterms:created>
  <dcterms:modified xsi:type="dcterms:W3CDTF">2020-10-19T04:28:41Z</dcterms:modified>
</cp:coreProperties>
</file>